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72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2662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/>
    <p:restoredTop sz="94694" autoAdjust="0"/>
  </p:normalViewPr>
  <p:slideViewPr>
    <p:cSldViewPr snapToGrid="0">
      <p:cViewPr varScale="1">
        <p:scale>
          <a:sx n="99" d="100"/>
          <a:sy n="99" d="100"/>
        </p:scale>
        <p:origin x="8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6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2DF1244-2379-40D3-A01C-91E23580A4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64DD3D5-5278-4F9D-B1D7-99F475A21B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2585B-6D6B-4DEF-8998-D0FBF6C0C3AF}" type="datetimeFigureOut">
              <a:rPr kumimoji="1" lang="ja-JP" altLang="en-US" smtClean="0"/>
              <a:t>2022/3/22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85B4572-F905-4DA0-8BF4-DC27333AB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87028C-922C-4013-89AB-E3C1CB09A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F10C1-F11E-4EE9-AF77-8B9893132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92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82FC-9C6A-4088-AE7F-ECDFB88FCA44}" type="datetimeFigureOut">
              <a:rPr kumimoji="1" lang="ja-JP" altLang="en-US" smtClean="0"/>
              <a:t>2022/3/22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0DB24-19F2-4268-8981-45753AE770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86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0DB24-19F2-4268-8981-45753AE7706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046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E89B-05CF-4DEC-B295-BD2DC1009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52" y="2393875"/>
            <a:ext cx="11967411" cy="117107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800" baseline="0">
                <a:solidFill>
                  <a:schemeClr val="bg1"/>
                </a:solidFill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91449C2-F0AC-4EE9-B67C-5AB04987D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63" y="4609143"/>
            <a:ext cx="10790990" cy="643188"/>
          </a:xfrm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2400" baseline="0">
                <a:solidFill>
                  <a:schemeClr val="bg1"/>
                </a:solidFill>
                <a:latin typeface="(日本語用のフォントを使用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3F938C-1800-4344-A872-D5D7EA95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3BF75D-D00B-45D4-AD6A-59E5F024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8694" y="6317651"/>
            <a:ext cx="165771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1455BB30-2821-46DC-9C27-7EFC4A1A4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9" y="427480"/>
            <a:ext cx="1861286" cy="18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とコンテンツ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D3C45-B9B8-48A2-B0A7-CC6B9ACD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96" y="207253"/>
            <a:ext cx="10515600" cy="814093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C5F48F-D745-4EA1-8931-E35895B4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2128252"/>
            <a:ext cx="10515600" cy="3877819"/>
          </a:xfrm>
        </p:spPr>
        <p:txBody>
          <a:bodyPr/>
          <a:lstStyle>
            <a:lvl1pPr indent="-288000">
              <a:lnSpc>
                <a:spcPct val="110000"/>
              </a:lnSpc>
              <a:defRPr baseline="0">
                <a:solidFill>
                  <a:schemeClr val="bg1"/>
                </a:solidFill>
                <a:latin typeface="(日本語用のフォントを使用)"/>
              </a:defRPr>
            </a:lvl1pPr>
            <a:lvl2pPr indent="-288000">
              <a:lnSpc>
                <a:spcPct val="110000"/>
              </a:lnSpc>
              <a:defRPr baseline="0">
                <a:solidFill>
                  <a:schemeClr val="bg1"/>
                </a:solidFill>
                <a:latin typeface="(日本語用のフォントを使用)"/>
              </a:defRPr>
            </a:lvl2pPr>
            <a:lvl3pPr indent="-288000">
              <a:lnSpc>
                <a:spcPct val="110000"/>
              </a:lnSpc>
              <a:defRPr baseline="0">
                <a:solidFill>
                  <a:schemeClr val="bg1"/>
                </a:solidFill>
                <a:latin typeface="(日本語用のフォントを使用)"/>
              </a:defRPr>
            </a:lvl3pPr>
            <a:lvl4pPr indent="-288000">
              <a:lnSpc>
                <a:spcPct val="110000"/>
              </a:lnSpc>
              <a:defRPr baseline="0">
                <a:solidFill>
                  <a:schemeClr val="bg1"/>
                </a:solidFill>
                <a:latin typeface="(日本語用のフォントを使用)"/>
              </a:defRPr>
            </a:lvl4pPr>
            <a:lvl5pPr indent="-288000">
              <a:lnSpc>
                <a:spcPct val="110000"/>
              </a:lnSpc>
              <a:defRPr baseline="0">
                <a:solidFill>
                  <a:schemeClr val="bg1"/>
                </a:solidFill>
                <a:latin typeface="(日本語用のフォントを使用)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FD987B-93AF-4890-A1EB-69ED49C8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4DD48-91B7-442D-9205-4F401E7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96" y="6409824"/>
            <a:ext cx="93084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273062-4B2F-4D4D-A0E7-7BE542120D40}"/>
              </a:ext>
            </a:extLst>
          </p:cNvPr>
          <p:cNvCxnSpPr/>
          <p:nvPr userDrawn="1"/>
        </p:nvCxnSpPr>
        <p:spPr>
          <a:xfrm>
            <a:off x="0" y="1898013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BC217CA-4146-4EAD-96F6-D3A4195AB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700" y="1090613"/>
            <a:ext cx="4589463" cy="577850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accent4">
                    <a:lumMod val="20000"/>
                    <a:lumOff val="80000"/>
                  </a:schemeClr>
                </a:solidFill>
                <a:latin typeface="(日本語用のフォントを使用)"/>
              </a:defRPr>
            </a:lvl1pPr>
          </a:lstStyle>
          <a:p>
            <a:pPr lvl="0"/>
            <a:r>
              <a:rPr kumimoji="1" lang="ja-JP" altLang="en-US" dirty="0"/>
              <a:t>マスター テキストの書式</a:t>
            </a:r>
          </a:p>
        </p:txBody>
      </p:sp>
    </p:spTree>
    <p:extLst>
      <p:ext uri="{BB962C8B-B14F-4D97-AF65-F5344CB8AC3E}">
        <p14:creationId xmlns:p14="http://schemas.microsoft.com/office/powerpoint/2010/main" val="41090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913311-D186-4011-B93A-A06B75E7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" y="262021"/>
            <a:ext cx="10983495" cy="81280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B4D611-AAA4-4411-85C8-E7348166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BF4217A-B193-487E-ACED-C03D066F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767" y="6413416"/>
            <a:ext cx="675105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69FF46A-51C8-4908-AE84-7F5E4796E263}"/>
              </a:ext>
            </a:extLst>
          </p:cNvPr>
          <p:cNvCxnSpPr/>
          <p:nvPr userDrawn="1"/>
        </p:nvCxnSpPr>
        <p:spPr>
          <a:xfrm>
            <a:off x="0" y="1218191"/>
            <a:ext cx="1219200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43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913311-D186-4011-B93A-A06B75E7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" y="262021"/>
            <a:ext cx="10983495" cy="812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B4D611-AAA4-4411-85C8-E7348166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BF4217A-B193-487E-ACED-C03D066F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767" y="6413416"/>
            <a:ext cx="675105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69FF46A-51C8-4908-AE84-7F5E4796E263}"/>
              </a:ext>
            </a:extLst>
          </p:cNvPr>
          <p:cNvCxnSpPr/>
          <p:nvPr userDrawn="1"/>
        </p:nvCxnSpPr>
        <p:spPr>
          <a:xfrm>
            <a:off x="0" y="1218191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6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907D0A2-7F39-42AD-BFC7-52443AC4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6AFAB7-6176-4ED1-A840-40C7E20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274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907D0A2-7F39-42AD-BFC7-52443AC4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6AFAB7-6176-4ED1-A840-40C7E20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4351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0519F-B054-45EF-A732-8FA6BB62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67" y="188761"/>
            <a:ext cx="10515600" cy="859422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5FA9EA-4D76-4B89-8FAA-4CEF25BDD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67" y="1485608"/>
            <a:ext cx="5345779" cy="4351338"/>
          </a:xfrm>
        </p:spPr>
        <p:txBody>
          <a:bodyPr/>
          <a:lstStyle>
            <a:lvl1pPr indent="-288000">
              <a:lnSpc>
                <a:spcPct val="110000"/>
              </a:lnSpc>
              <a:defRPr baseline="0"/>
            </a:lvl1pPr>
            <a:lvl2pPr indent="-288000">
              <a:lnSpc>
                <a:spcPct val="110000"/>
              </a:lnSpc>
              <a:defRPr baseline="0"/>
            </a:lvl2pPr>
            <a:lvl3pPr indent="-288000">
              <a:lnSpc>
                <a:spcPct val="110000"/>
              </a:lnSpc>
              <a:defRPr baseline="0"/>
            </a:lvl3pPr>
            <a:lvl4pPr indent="-288000">
              <a:lnSpc>
                <a:spcPct val="110000"/>
              </a:lnSpc>
              <a:defRPr baseline="0"/>
            </a:lvl4pPr>
            <a:lvl5pPr indent="-288000">
              <a:lnSpc>
                <a:spcPct val="110000"/>
              </a:lnSpc>
              <a:defRPr baseline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9677C0-74FD-437E-ADCC-89C57FB31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8937" y="1485608"/>
            <a:ext cx="5345778" cy="4351338"/>
          </a:xfrm>
        </p:spPr>
        <p:txBody>
          <a:bodyPr/>
          <a:lstStyle>
            <a:lvl1pPr indent="-288000">
              <a:lnSpc>
                <a:spcPct val="110000"/>
              </a:lnSpc>
              <a:defRPr baseline="0"/>
            </a:lvl1pPr>
            <a:lvl2pPr indent="-288000">
              <a:lnSpc>
                <a:spcPct val="110000"/>
              </a:lnSpc>
              <a:defRPr baseline="0"/>
            </a:lvl2pPr>
            <a:lvl3pPr indent="-288000">
              <a:lnSpc>
                <a:spcPct val="110000"/>
              </a:lnSpc>
              <a:defRPr baseline="0"/>
            </a:lvl3pPr>
            <a:lvl4pPr indent="-288000">
              <a:lnSpc>
                <a:spcPct val="110000"/>
              </a:lnSpc>
              <a:defRPr baseline="0"/>
            </a:lvl4pPr>
            <a:lvl5pPr indent="-288000">
              <a:lnSpc>
                <a:spcPct val="110000"/>
              </a:lnSpc>
              <a:defRPr baseline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667AC6-B89E-40AB-9C1D-06886422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4AF5BE-2A06-41E2-ACF9-49AD0154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9351" y="6375160"/>
            <a:ext cx="2261558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50CEFD8-B51A-46CE-91EE-AE04D19D6D95}"/>
              </a:ext>
            </a:extLst>
          </p:cNvPr>
          <p:cNvCxnSpPr/>
          <p:nvPr userDrawn="1"/>
        </p:nvCxnSpPr>
        <p:spPr>
          <a:xfrm>
            <a:off x="0" y="1218191"/>
            <a:ext cx="1219200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AFDBBA4C-15AC-45D6-8EF6-671924962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038" y="170111"/>
            <a:ext cx="813672" cy="7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9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2 つのコンテンツ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0519F-B054-45EF-A732-8FA6BB62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76"/>
            <a:ext cx="10515600" cy="8594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5FA9EA-4D76-4B89-8FAA-4CEF25BDD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845" y="1485608"/>
            <a:ext cx="5385481" cy="4351338"/>
          </a:xfrm>
        </p:spPr>
        <p:txBody>
          <a:bodyPr/>
          <a:lstStyle>
            <a:lvl1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9677C0-74FD-437E-ADCC-89C57FB31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5675" y="1485608"/>
            <a:ext cx="5385479" cy="4351338"/>
          </a:xfrm>
        </p:spPr>
        <p:txBody>
          <a:bodyPr/>
          <a:lstStyle>
            <a:lvl1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667AC6-B89E-40AB-9C1D-06886422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4AF5BE-2A06-41E2-ACF9-49AD0154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1222" y="6356350"/>
            <a:ext cx="1479429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50CEFD8-B51A-46CE-91EE-AE04D19D6D95}"/>
              </a:ext>
            </a:extLst>
          </p:cNvPr>
          <p:cNvCxnSpPr/>
          <p:nvPr userDrawn="1"/>
        </p:nvCxnSpPr>
        <p:spPr>
          <a:xfrm>
            <a:off x="0" y="1218191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5B8BD6CC-1AD9-4AFD-B98D-DB73368906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038" y="170111"/>
            <a:ext cx="813672" cy="7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7247B-777F-4413-BC56-EE601120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3" y="179794"/>
            <a:ext cx="10515600" cy="914977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75E038-B241-46D7-93F8-2E1335FF6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703" y="1393450"/>
            <a:ext cx="5157787" cy="5754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BA4FB1-B567-476A-B085-866A51FF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488" y="2256589"/>
            <a:ext cx="5402765" cy="3684588"/>
          </a:xfrm>
        </p:spPr>
        <p:txBody>
          <a:bodyPr/>
          <a:lstStyle>
            <a:lvl1pPr indent="-288000">
              <a:lnSpc>
                <a:spcPct val="110000"/>
              </a:lnSpc>
              <a:defRPr baseline="0"/>
            </a:lvl1pPr>
            <a:lvl2pPr indent="-288000">
              <a:lnSpc>
                <a:spcPct val="110000"/>
              </a:lnSpc>
              <a:defRPr baseline="0"/>
            </a:lvl2pPr>
            <a:lvl3pPr indent="-288000">
              <a:lnSpc>
                <a:spcPct val="110000"/>
              </a:lnSpc>
              <a:defRPr baseline="0"/>
            </a:lvl3pPr>
            <a:lvl4pPr indent="-288000">
              <a:lnSpc>
                <a:spcPct val="110000"/>
              </a:lnSpc>
              <a:defRPr baseline="0"/>
            </a:lvl4pPr>
            <a:lvl5pPr indent="-288000">
              <a:lnSpc>
                <a:spcPct val="110000"/>
              </a:lnSpc>
              <a:defRPr baseline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80FBC2D-2893-4F2A-BADA-C6057D06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393450"/>
            <a:ext cx="5183188" cy="5754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C66A67-09C8-4F82-B7DF-B1368266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256589"/>
            <a:ext cx="5814512" cy="3684588"/>
          </a:xfrm>
        </p:spPr>
        <p:txBody>
          <a:bodyPr/>
          <a:lstStyle>
            <a:lvl1pPr indent="-288000">
              <a:lnSpc>
                <a:spcPct val="110000"/>
              </a:lnSpc>
              <a:defRPr/>
            </a:lvl1pPr>
            <a:lvl2pPr indent="-288000">
              <a:lnSpc>
                <a:spcPct val="110000"/>
              </a:lnSpc>
              <a:defRPr/>
            </a:lvl2pPr>
            <a:lvl3pPr indent="-288000">
              <a:lnSpc>
                <a:spcPct val="110000"/>
              </a:lnSpc>
              <a:defRPr/>
            </a:lvl3pPr>
            <a:lvl4pPr indent="-288000">
              <a:lnSpc>
                <a:spcPct val="110000"/>
              </a:lnSpc>
              <a:defRPr/>
            </a:lvl4pPr>
            <a:lvl5pPr indent="-288000">
              <a:lnSpc>
                <a:spcPct val="110000"/>
              </a:lnSpc>
              <a:defRPr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EF5E7F-2CF1-477D-B894-A9F6410C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F42DC9-9B73-468B-AF13-7F958A37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232" y="6381416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E1B2AD7-60ED-454A-B135-48D153CBB8BE}"/>
              </a:ext>
            </a:extLst>
          </p:cNvPr>
          <p:cNvCxnSpPr/>
          <p:nvPr userDrawn="1"/>
        </p:nvCxnSpPr>
        <p:spPr>
          <a:xfrm>
            <a:off x="0" y="1218191"/>
            <a:ext cx="1219200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2B282042-95C9-45AB-AABA-5B445043B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038" y="170111"/>
            <a:ext cx="813672" cy="7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87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7247B-777F-4413-BC56-EE601120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3" y="179794"/>
            <a:ext cx="10515600" cy="9149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75E038-B241-46D7-93F8-2E1335FF6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703" y="1393450"/>
            <a:ext cx="5157787" cy="57542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BA4FB1-B567-476A-B085-866A51FF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488" y="2256589"/>
            <a:ext cx="5402765" cy="3684588"/>
          </a:xfrm>
        </p:spPr>
        <p:txBody>
          <a:bodyPr/>
          <a:lstStyle>
            <a:lvl1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1pPr>
            <a:lvl2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2pPr>
            <a:lvl3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3pPr>
            <a:lvl4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4pPr>
            <a:lvl5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80FBC2D-2893-4F2A-BADA-C6057D06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393450"/>
            <a:ext cx="5183188" cy="57542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C66A67-09C8-4F82-B7DF-B1368266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256589"/>
            <a:ext cx="5814512" cy="3684588"/>
          </a:xfrm>
        </p:spPr>
        <p:txBody>
          <a:bodyPr/>
          <a:lstStyle>
            <a:lvl1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 indent="-288000"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EF5E7F-2CF1-477D-B894-A9F6410C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F42DC9-9B73-468B-AF13-7F958A37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232" y="6381416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E1B2AD7-60ED-454A-B135-48D153CBB8BE}"/>
              </a:ext>
            </a:extLst>
          </p:cNvPr>
          <p:cNvCxnSpPr/>
          <p:nvPr userDrawn="1"/>
        </p:nvCxnSpPr>
        <p:spPr>
          <a:xfrm>
            <a:off x="0" y="1218191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501F09E3-C7D8-4450-BF65-4C60200B19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038" y="170111"/>
            <a:ext cx="813672" cy="7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08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C406C-1836-45A2-BDCF-B5067563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9380"/>
            <a:ext cx="10515600" cy="2852737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800" baseline="0"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DA72B8-28FD-4798-BA8B-ACE72224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9010" y="4589463"/>
            <a:ext cx="6898439" cy="1500187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(日本語用のフォントを使用)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D29AEF-6A3A-47DF-BD54-393959A8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5DA4F1-B70C-43DD-930F-4601270C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CB68032A-A51D-401F-9EBB-DB204B0644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" y="427706"/>
            <a:ext cx="1836360" cy="17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9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E89B-05CF-4DEC-B295-BD2DC1009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134" y="424238"/>
            <a:ext cx="9475537" cy="117107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5400" baseline="0">
                <a:solidFill>
                  <a:schemeClr val="bg1"/>
                </a:solidFill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3F938C-1800-4344-A872-D5D7EA95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3BF75D-D00B-45D4-AD6A-59E5F024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5946" y="6375160"/>
            <a:ext cx="1640457" cy="3651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070A0B25-647D-4379-86C7-5577102461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7549" y="5361595"/>
            <a:ext cx="6618705" cy="984250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>
                <a:solidFill>
                  <a:schemeClr val="bg1"/>
                </a:solidFill>
                <a:latin typeface="(日本語用のフォントを使用)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04ED1B1B-E28D-4C88-88F2-F1CBDA0CD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08" y="2206644"/>
            <a:ext cx="2517383" cy="244471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220411-6AE6-44F5-873F-CC812313344A}"/>
              </a:ext>
            </a:extLst>
          </p:cNvPr>
          <p:cNvSpPr txBox="1"/>
          <p:nvPr userDrawn="1"/>
        </p:nvSpPr>
        <p:spPr>
          <a:xfrm>
            <a:off x="2731930" y="6403833"/>
            <a:ext cx="672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+mn-ea"/>
                <a:ea typeface="+mn-ea"/>
              </a:rPr>
              <a:t>2021 </a:t>
            </a:r>
            <a:r>
              <a:rPr kumimoji="1" lang="ja-JP" altLang="en-US" sz="1400" dirty="0">
                <a:solidFill>
                  <a:schemeClr val="bg1"/>
                </a:solidFill>
                <a:latin typeface="+mn-ea"/>
                <a:ea typeface="+mn-ea"/>
              </a:rPr>
              <a:t>年度 </a:t>
            </a:r>
            <a:r>
              <a:rPr kumimoji="1" lang="en-US" altLang="ja-JP" sz="1400" dirty="0">
                <a:solidFill>
                  <a:schemeClr val="bg1"/>
                </a:solidFill>
                <a:latin typeface="+mn-ea"/>
                <a:ea typeface="+mn-ea"/>
              </a:rPr>
              <a:t>Web×IoT </a:t>
            </a:r>
            <a:r>
              <a:rPr kumimoji="1" lang="ja-JP" altLang="en-US" sz="1400" dirty="0">
                <a:solidFill>
                  <a:schemeClr val="bg1"/>
                </a:solidFill>
                <a:latin typeface="+mn-ea"/>
                <a:ea typeface="+mn-ea"/>
              </a:rPr>
              <a:t>メイカーズチャレンジ </a:t>
            </a:r>
            <a:r>
              <a:rPr kumimoji="1" lang="en-US" altLang="ja-JP" sz="1400" dirty="0">
                <a:solidFill>
                  <a:schemeClr val="bg1"/>
                </a:solidFill>
                <a:latin typeface="+mn-ea"/>
                <a:ea typeface="+mn-ea"/>
              </a:rPr>
              <a:t>PLUS </a:t>
            </a:r>
            <a:r>
              <a:rPr kumimoji="1" lang="ja-JP" altLang="en-US" sz="1400" dirty="0">
                <a:solidFill>
                  <a:schemeClr val="bg1"/>
                </a:solidFill>
                <a:latin typeface="+mn-ea"/>
                <a:ea typeface="+mn-ea"/>
              </a:rPr>
              <a:t>座学講習資料</a:t>
            </a:r>
          </a:p>
        </p:txBody>
      </p:sp>
    </p:spTree>
    <p:extLst>
      <p:ext uri="{BB962C8B-B14F-4D97-AF65-F5344CB8AC3E}">
        <p14:creationId xmlns:p14="http://schemas.microsoft.com/office/powerpoint/2010/main" val="3058196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セクション見出し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C406C-1836-45A2-BDCF-B5067563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9380"/>
            <a:ext cx="10515600" cy="2852737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800" baseline="0">
                <a:solidFill>
                  <a:schemeClr val="bg1"/>
                </a:solidFill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DA72B8-28FD-4798-BA8B-ACE72224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9010" y="4589463"/>
            <a:ext cx="6898439" cy="1500187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400" baseline="0">
                <a:solidFill>
                  <a:schemeClr val="bg1"/>
                </a:solidFill>
                <a:latin typeface="(日本語用のフォントを使用)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D29AEF-6A3A-47DF-BD54-393959A8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5DA4F1-B70C-43DD-930F-4601270C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CB68032A-A51D-401F-9EBB-DB204B0644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44" y="559859"/>
            <a:ext cx="1836360" cy="17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32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1F59B1-4380-4372-B2A0-3ED8E25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4E27D76-C3DE-4072-9BDE-12D619CB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A523202-D177-4A43-9C67-CBCDAE8D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082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A8695-6A20-49A3-AD6A-378295F6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F68F1F-45C3-4062-8C1B-1B266ADE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86E2CA-749A-4EC1-8520-B8FF999AE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691073-574F-45E0-B89D-ED568A85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913696-CF6C-4105-947E-507EA77F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194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D990E8-8782-4B96-9F7B-56FBC008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8731546-8C67-49DF-B9DD-B07DD93C6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D8F012F-5D28-4A07-B84C-64BFF2B47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3311A90-BBE0-4538-9E67-DE04DBDB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44A16A-78A2-419F-8499-2B450F81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5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CB91F-304B-439C-A7C5-1631689C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5" y="2600449"/>
            <a:ext cx="10913979" cy="1325563"/>
          </a:xfrm>
          <a:ln w="19050">
            <a:solidFill>
              <a:schemeClr val="tx2">
                <a:lumMod val="75000"/>
              </a:schemeClr>
            </a:solidFill>
          </a:ln>
        </p:spPr>
        <p:txBody>
          <a:bodyPr lIns="108000" tIns="108000" rIns="108000" bIns="108000"/>
          <a:lstStyle>
            <a:lvl1pPr algn="ctr">
              <a:lnSpc>
                <a:spcPct val="110000"/>
              </a:lnSpc>
              <a:defRPr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3C6E61B-B404-4FEC-B9EA-21F96601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3B14DD9-68AE-444D-9AE4-F6A266CC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BC1C9576-7C51-4B78-A996-12C6AE305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7" y="170111"/>
            <a:ext cx="1094026" cy="10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0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CB91F-304B-439C-A7C5-1631689C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5" y="2600449"/>
            <a:ext cx="10913979" cy="1325563"/>
          </a:xfrm>
          <a:ln w="19050">
            <a:solidFill>
              <a:schemeClr val="bg1"/>
            </a:solidFill>
          </a:ln>
        </p:spPr>
        <p:txBody>
          <a:bodyPr lIns="108000" tIns="108000" rIns="108000" bIns="108000"/>
          <a:lstStyle>
            <a:lvl1pPr algn="ctr">
              <a:lnSpc>
                <a:spcPct val="110000"/>
              </a:lnSpc>
              <a:defRPr baseline="0">
                <a:solidFill>
                  <a:schemeClr val="bg1"/>
                </a:solidFill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3C6E61B-B404-4FEC-B9EA-21F96601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3B14DD9-68AE-444D-9AE4-F6A266CC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5927A076-DCEC-4D54-9B6E-6449FCD777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1" y="286021"/>
            <a:ext cx="1094026" cy="10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D3C45-B9B8-48A2-B0A7-CC6B9ACD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174880"/>
            <a:ext cx="10515600" cy="954436"/>
          </a:xfrm>
        </p:spPr>
        <p:txBody>
          <a:bodyPr/>
          <a:lstStyle>
            <a:lvl1pPr>
              <a:lnSpc>
                <a:spcPct val="110000"/>
              </a:lnSpc>
              <a:defRPr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C5F48F-D745-4EA1-8931-E35895B4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1654734"/>
            <a:ext cx="10515600" cy="4351338"/>
          </a:xfrm>
        </p:spPr>
        <p:txBody>
          <a:bodyPr/>
          <a:lstStyle>
            <a:lvl1pPr indent="-288000">
              <a:lnSpc>
                <a:spcPct val="110000"/>
              </a:lnSpc>
              <a:defRPr baseline="0"/>
            </a:lvl1pPr>
            <a:lvl2pPr indent="-288000">
              <a:lnSpc>
                <a:spcPct val="110000"/>
              </a:lnSpc>
              <a:defRPr baseline="0"/>
            </a:lvl2pPr>
            <a:lvl3pPr indent="-288000">
              <a:lnSpc>
                <a:spcPct val="110000"/>
              </a:lnSpc>
              <a:defRPr baseline="0"/>
            </a:lvl3pPr>
            <a:lvl4pPr indent="-288000">
              <a:lnSpc>
                <a:spcPct val="110000"/>
              </a:lnSpc>
              <a:defRPr baseline="0"/>
            </a:lvl4pPr>
            <a:lvl5pPr indent="-288000">
              <a:lnSpc>
                <a:spcPct val="110000"/>
              </a:lnSpc>
              <a:defRPr baseline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FD987B-93AF-4890-A1EB-69ED49C8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4DD48-91B7-442D-9205-4F401E7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96" y="6409824"/>
            <a:ext cx="930846" cy="3651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273062-4B2F-4D4D-A0E7-7BE542120D40}"/>
              </a:ext>
            </a:extLst>
          </p:cNvPr>
          <p:cNvCxnSpPr/>
          <p:nvPr userDrawn="1"/>
        </p:nvCxnSpPr>
        <p:spPr>
          <a:xfrm>
            <a:off x="0" y="1304455"/>
            <a:ext cx="1219200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6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D3C45-B9B8-48A2-B0A7-CC6B9ACD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96" y="207253"/>
            <a:ext cx="10515600" cy="954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C5F48F-D745-4EA1-8931-E35895B4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1654734"/>
            <a:ext cx="10515600" cy="4351338"/>
          </a:xfrm>
        </p:spPr>
        <p:txBody>
          <a:bodyPr/>
          <a:lstStyle>
            <a:lvl1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1pPr>
            <a:lvl2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2pPr>
            <a:lvl3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3pPr>
            <a:lvl4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4pPr>
            <a:lvl5pPr indent="-288000">
              <a:lnSpc>
                <a:spcPct val="110000"/>
              </a:lnSpc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FD987B-93AF-4890-A1EB-69ED49C8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4DD48-91B7-442D-9205-4F401E7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320" y="6356349"/>
            <a:ext cx="864079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273062-4B2F-4D4D-A0E7-7BE542120D40}"/>
              </a:ext>
            </a:extLst>
          </p:cNvPr>
          <p:cNvCxnSpPr/>
          <p:nvPr userDrawn="1"/>
        </p:nvCxnSpPr>
        <p:spPr>
          <a:xfrm>
            <a:off x="0" y="130445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4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D3C45-B9B8-48A2-B0A7-CC6B9ACD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174880"/>
            <a:ext cx="10515600" cy="954436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FD987B-93AF-4890-A1EB-69ED49C8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4DD48-91B7-442D-9205-4F401E7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96" y="6409824"/>
            <a:ext cx="930846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273062-4B2F-4D4D-A0E7-7BE542120D40}"/>
              </a:ext>
            </a:extLst>
          </p:cNvPr>
          <p:cNvCxnSpPr/>
          <p:nvPr userDrawn="1"/>
        </p:nvCxnSpPr>
        <p:spPr>
          <a:xfrm>
            <a:off x="0" y="1304455"/>
            <a:ext cx="1219200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C3B5804-16D6-46DC-AD78-D948D27499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655763"/>
            <a:ext cx="10034587" cy="2179637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baseline="0">
                <a:latin typeface="(日本語用のフォントを使用)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B70CF054-7D45-45DB-BADE-36C844833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9788" y="4026680"/>
            <a:ext cx="10034587" cy="2179637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baseline="0"/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64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D3C45-B9B8-48A2-B0A7-CC6B9ACD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174880"/>
            <a:ext cx="10515600" cy="954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FD987B-93AF-4890-A1EB-69ED49C8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4DD48-91B7-442D-9205-4F401E7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96" y="6409824"/>
            <a:ext cx="930846" cy="365125"/>
          </a:xfrm>
          <a:prstGeom prst="rect">
            <a:avLst/>
          </a:prstGeom>
        </p:spPr>
        <p:txBody>
          <a:bodyPr/>
          <a:lstStyle/>
          <a:p>
            <a:fld id="{2E384348-8B6A-49F4-911A-02D48DE0C05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273062-4B2F-4D4D-A0E7-7BE542120D40}"/>
              </a:ext>
            </a:extLst>
          </p:cNvPr>
          <p:cNvCxnSpPr/>
          <p:nvPr userDrawn="1"/>
        </p:nvCxnSpPr>
        <p:spPr>
          <a:xfrm>
            <a:off x="0" y="130445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C3B5804-16D6-46DC-AD78-D948D27499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655763"/>
            <a:ext cx="10034587" cy="2179637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baseline="0">
                <a:solidFill>
                  <a:schemeClr val="bg1"/>
                </a:solidFill>
                <a:latin typeface="(日本語用のフォントを使用)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B70CF054-7D45-45DB-BADE-36C844833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9788" y="4026680"/>
            <a:ext cx="10034587" cy="2179637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baseline="0">
                <a:solidFill>
                  <a:schemeClr val="bg1"/>
                </a:solidFill>
                <a:latin typeface="(日本語用のフォントを使用)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215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D3C45-B9B8-48A2-B0A7-CC6B9ACD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96" y="207253"/>
            <a:ext cx="10515600" cy="814093"/>
          </a:xfrm>
        </p:spPr>
        <p:txBody>
          <a:bodyPr>
            <a:normAutofit/>
          </a:bodyPr>
          <a:lstStyle>
            <a:lvl1pPr>
              <a:defRPr sz="4000" baseline="0">
                <a:latin typeface="(日本語用のフォントを使用)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C5F48F-D745-4EA1-8931-E35895B4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2128252"/>
            <a:ext cx="10515600" cy="3877819"/>
          </a:xfrm>
        </p:spPr>
        <p:txBody>
          <a:bodyPr/>
          <a:lstStyle>
            <a:lvl1pPr indent="-288000">
              <a:lnSpc>
                <a:spcPct val="110000"/>
              </a:lnSpc>
              <a:defRPr baseline="0">
                <a:latin typeface="(日本語用のフォントを使用)"/>
              </a:defRPr>
            </a:lvl1pPr>
            <a:lvl2pPr indent="-288000">
              <a:lnSpc>
                <a:spcPct val="110000"/>
              </a:lnSpc>
              <a:defRPr baseline="0">
                <a:latin typeface="(日本語用のフォントを使用)"/>
              </a:defRPr>
            </a:lvl2pPr>
            <a:lvl3pPr indent="-288000">
              <a:lnSpc>
                <a:spcPct val="110000"/>
              </a:lnSpc>
              <a:defRPr baseline="0">
                <a:latin typeface="(日本語用のフォントを使用)"/>
              </a:defRPr>
            </a:lvl3pPr>
            <a:lvl4pPr indent="-288000">
              <a:lnSpc>
                <a:spcPct val="110000"/>
              </a:lnSpc>
              <a:defRPr baseline="0">
                <a:latin typeface="(日本語用のフォントを使用)"/>
              </a:defRPr>
            </a:lvl4pPr>
            <a:lvl5pPr indent="-288000">
              <a:lnSpc>
                <a:spcPct val="110000"/>
              </a:lnSpc>
              <a:defRPr baseline="0">
                <a:latin typeface="(日本語用のフォントを使用)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FD987B-93AF-4890-A1EB-69ED49C8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4DD48-91B7-442D-9205-4F401E7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96" y="6409824"/>
            <a:ext cx="93084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(日本語用のフォントを使用)"/>
              </a:defRPr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273062-4B2F-4D4D-A0E7-7BE542120D40}"/>
              </a:ext>
            </a:extLst>
          </p:cNvPr>
          <p:cNvCxnSpPr/>
          <p:nvPr userDrawn="1"/>
        </p:nvCxnSpPr>
        <p:spPr>
          <a:xfrm>
            <a:off x="0" y="1898013"/>
            <a:ext cx="1219200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BC217CA-4146-4EAD-96F6-D3A4195AB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700" y="1090613"/>
            <a:ext cx="4589463" cy="577850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accent1">
                    <a:lumMod val="50000"/>
                  </a:schemeClr>
                </a:solidFill>
                <a:latin typeface="(日本語用のフォントを使用)"/>
              </a:defRPr>
            </a:lvl1pPr>
          </a:lstStyle>
          <a:p>
            <a:pPr lvl="0"/>
            <a:r>
              <a:rPr kumimoji="1" lang="ja-JP" altLang="en-US" dirty="0"/>
              <a:t>マスター テキストの書式</a:t>
            </a:r>
          </a:p>
        </p:txBody>
      </p:sp>
    </p:spTree>
    <p:extLst>
      <p:ext uri="{BB962C8B-B14F-4D97-AF65-F5344CB8AC3E}">
        <p14:creationId xmlns:p14="http://schemas.microsoft.com/office/powerpoint/2010/main" val="349006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665BD32-B769-4B2C-BFC8-0BD7EC50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37F429-27BA-4FE1-BF8B-3102FF530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518513-46DF-43D5-8C81-CA2B9737E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(日本語用のフォントを使用)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1A81D3-B2DD-40DC-AF4F-CD4A924C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(日本語用のフォントを使用)"/>
              </a:defRPr>
            </a:lvl1pPr>
          </a:lstStyle>
          <a:p>
            <a:fld id="{2E384348-8B6A-49F4-911A-02D48DE0C05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842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7" r:id="rId3"/>
    <p:sldLayoutId id="2147483660" r:id="rId4"/>
    <p:sldLayoutId id="2147483650" r:id="rId5"/>
    <p:sldLayoutId id="2147483661" r:id="rId6"/>
    <p:sldLayoutId id="2147483668" r:id="rId7"/>
    <p:sldLayoutId id="2147483669" r:id="rId8"/>
    <p:sldLayoutId id="2147483664" r:id="rId9"/>
    <p:sldLayoutId id="2147483665" r:id="rId10"/>
    <p:sldLayoutId id="2147483659" r:id="rId11"/>
    <p:sldLayoutId id="2147483662" r:id="rId12"/>
    <p:sldLayoutId id="2147483655" r:id="rId13"/>
    <p:sldLayoutId id="2147483666" r:id="rId14"/>
    <p:sldLayoutId id="2147483652" r:id="rId15"/>
    <p:sldLayoutId id="2147483671" r:id="rId16"/>
    <p:sldLayoutId id="2147483653" r:id="rId17"/>
    <p:sldLayoutId id="2147483672" r:id="rId18"/>
    <p:sldLayoutId id="2147483651" r:id="rId19"/>
    <p:sldLayoutId id="2147483670" r:id="rId20"/>
    <p:sldLayoutId id="2147483654" r:id="rId21"/>
    <p:sldLayoutId id="2147483656" r:id="rId22"/>
    <p:sldLayoutId id="2147483657" r:id="rId23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(日本語用のフォントを使用)"/>
          <a:ea typeface="+mj-ea"/>
          <a:cs typeface="+mj-cs"/>
        </a:defRPr>
      </a:lvl1pPr>
    </p:titleStyle>
    <p:bodyStyle>
      <a:lvl1pPr marL="228600" indent="-2880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(日本語用のフォントを使用)"/>
          <a:ea typeface="+mn-ea"/>
          <a:cs typeface="+mn-cs"/>
        </a:defRPr>
      </a:lvl1pPr>
      <a:lvl2pPr marL="685800" indent="-2880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(日本語用のフォントを使用)"/>
          <a:ea typeface="+mn-ea"/>
          <a:cs typeface="+mn-cs"/>
        </a:defRPr>
      </a:lvl2pPr>
      <a:lvl3pPr marL="1143000" indent="-2880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(日本語用のフォントを使用)"/>
          <a:ea typeface="+mn-ea"/>
          <a:cs typeface="+mn-cs"/>
        </a:defRPr>
      </a:lvl3pPr>
      <a:lvl4pPr marL="1600200" indent="-2880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(日本語用のフォントを使用)"/>
          <a:ea typeface="+mn-ea"/>
          <a:cs typeface="+mn-cs"/>
        </a:defRPr>
      </a:lvl4pPr>
      <a:lvl5pPr marL="2057400" indent="-2880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(日本語用のフォントを使用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rib-emf.org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tele.soumu.go.jp/kids/index.html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ib-emf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akariyasui.sakura.ne.jp/p/wave/housoku/kaisetu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oumu.go.jp/menu_seisaku/ictseisaku/ict_ict_online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8.cao.go.jp/cstp/society5_0/" TargetMode="External"/><Relationship Id="rId2" Type="http://schemas.openxmlformats.org/officeDocument/2006/relationships/hyperlink" Target="https://www.soumu.go.jp/menu_seisaku/ictseisaku/ict_ict_online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akariyasui.sakura.ne.jp/p/wave/housoku/kaisetu.html" TargetMode="External"/><Relationship Id="rId5" Type="http://schemas.openxmlformats.org/officeDocument/2006/relationships/hyperlink" Target="https://www.arib-emf.org/" TargetMode="External"/><Relationship Id="rId4" Type="http://schemas.openxmlformats.org/officeDocument/2006/relationships/hyperlink" Target="https://www.tele.soumu.go.jp/kid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soumu.go.jp/menu_seisaku/ictseisaku/ict_ict_onlin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8.cao.go.jp/cstp/society5_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8.cao.go.jp/cstp/society5_0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mu.go.jp/menu_seisaku/ictseisaku/ict_ict_onlin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83A1CE-68D4-4766-B053-2859D4430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92" y="424238"/>
            <a:ext cx="12031249" cy="1171074"/>
          </a:xfrm>
        </p:spPr>
        <p:txBody>
          <a:bodyPr>
            <a:noAutofit/>
          </a:bodyPr>
          <a:lstStyle/>
          <a:p>
            <a:r>
              <a:rPr lang="en-US" altLang="ja-JP" sz="4400" dirty="0"/>
              <a:t>IoT</a:t>
            </a:r>
            <a:r>
              <a:rPr lang="ja-JP" altLang="en-US" sz="4400" dirty="0"/>
              <a:t>を支える電波の基礎知識</a:t>
            </a:r>
            <a:endParaRPr kumimoji="1" lang="ja-JP" altLang="en-US" sz="44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D84FDCD1-EFFA-4C80-B727-77B6A948D2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1040" y="5484116"/>
            <a:ext cx="6618705" cy="58068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1800" dirty="0"/>
              <a:t>講師： 不破 泰（信州大学 理事・副学長）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406936-8B0D-441E-9BA4-950D9AD8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4348-8B6A-49F4-911A-02D48DE0C054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4656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2C69B6C-0EA9-440C-AD11-2430A9A9DC6A}"/>
              </a:ext>
            </a:extLst>
          </p:cNvPr>
          <p:cNvSpPr txBox="1"/>
          <p:nvPr/>
        </p:nvSpPr>
        <p:spPr>
          <a:xfrm>
            <a:off x="531778" y="188533"/>
            <a:ext cx="11134928" cy="13863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tIns="108000" rtlCol="0" anchor="ctr" anchorCtr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</a:p>
          <a:p>
            <a:pPr algn="ctr"/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lang="en-US" altLang="ja-JP" sz="3200" dirty="0">
                <a:solidFill>
                  <a:schemeClr val="bg1"/>
                </a:solidFill>
                <a:latin typeface="+mn-ea"/>
              </a:rPr>
              <a:t>Artificial</a:t>
            </a:r>
            <a:r>
              <a:rPr lang="ja-JP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+mn-ea"/>
              </a:rPr>
              <a:t>Intelligence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477C35-4473-4555-8455-80A094E65086}"/>
              </a:ext>
            </a:extLst>
          </p:cNvPr>
          <p:cNvSpPr/>
          <p:nvPr/>
        </p:nvSpPr>
        <p:spPr>
          <a:xfrm>
            <a:off x="531777" y="1634647"/>
            <a:ext cx="11134929" cy="49603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                   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3DC883-736B-4708-9A17-481BE974EA03}"/>
              </a:ext>
            </a:extLst>
          </p:cNvPr>
          <p:cNvSpPr txBox="1"/>
          <p:nvPr/>
        </p:nvSpPr>
        <p:spPr>
          <a:xfrm>
            <a:off x="862963" y="1846216"/>
            <a:ext cx="10596665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人間のものの考え方をコンピュータで再現したもの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大量のデータを入力として与えてパターンを認識させる方法が基本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その基本的な技術がディープ・ラーニング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基本的には、処理方式を確立してアルゴリズムを作成する従来の方法と異なり、階層化されたレイア群にデータを入力して並列的に処理を行い、データの特徴を明らかにする。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628D48C-9AF8-4B2F-A086-809244ABFC1B}"/>
              </a:ext>
            </a:extLst>
          </p:cNvPr>
          <p:cNvSpPr txBox="1"/>
          <p:nvPr/>
        </p:nvSpPr>
        <p:spPr>
          <a:xfrm>
            <a:off x="1284447" y="4012376"/>
            <a:ext cx="9995241" cy="18466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 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進展の背景</a:t>
            </a:r>
            <a:endParaRPr kumimoji="1" lang="en-US" altLang="ja-JP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52000" marR="0" lvl="0" indent="-252000" algn="l" defTabSz="914400" rtl="0" eaLnBrk="1" fontAlgn="auto" latinLnBrk="0" hangingPunct="1">
              <a:lnSpc>
                <a:spcPct val="11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コンピュータ技術の発展により超大量のデータを利用できるようになった</a:t>
            </a:r>
            <a:endParaRPr kumimoji="1" lang="en-US" altLang="ja-JP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52000" marR="0" lvl="0" indent="-252000" algn="l" defTabSz="914400" rtl="0" eaLnBrk="1" fontAlgn="auto" latinLnBrk="0" hangingPunct="1">
              <a:lnSpc>
                <a:spcPct val="11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そのためのデータを集める方法も、</a:t>
            </a:r>
            <a:r>
              <a:rPr kumimoji="1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IoT</a:t>
            </a: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技術の進展で発展した</a:t>
            </a:r>
          </a:p>
          <a:p>
            <a:pPr marL="252000" marR="0" lvl="0" indent="-252000" algn="l" defTabSz="914400" rtl="0" eaLnBrk="1" fontAlgn="auto" latinLnBrk="0" hangingPunct="1">
              <a:lnSpc>
                <a:spcPct val="11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さらに、大量のデータを一度に並行して処理する</a:t>
            </a:r>
            <a:r>
              <a:rPr kumimoji="1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GPU</a:t>
            </a: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というコンピュータ処理システムが出現し、従来とは比べものにならない高度なコンピュータパワーを使えるようになった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F0E2B7C-5CEC-45BD-AA65-89C7D335229B}"/>
              </a:ext>
            </a:extLst>
          </p:cNvPr>
          <p:cNvSpPr/>
          <p:nvPr/>
        </p:nvSpPr>
        <p:spPr>
          <a:xfrm>
            <a:off x="1181331" y="6101008"/>
            <a:ext cx="7141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応用：音声認識、画像認識、自然言語処理等</a:t>
            </a:r>
          </a:p>
        </p:txBody>
      </p:sp>
    </p:spTree>
    <p:extLst>
      <p:ext uri="{BB962C8B-B14F-4D97-AF65-F5344CB8AC3E}">
        <p14:creationId xmlns:p14="http://schemas.microsoft.com/office/powerpoint/2010/main" val="402463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DFEC7E-C427-487F-8DF2-24165685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80" y="2289163"/>
            <a:ext cx="10913979" cy="1297101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メイリオ" panose="020B0604030504040204" pitchFamily="50" charset="-128"/>
              </a:rPr>
              <a:t>IoT</a:t>
            </a:r>
            <a:r>
              <a:rPr lang="ja-JP" altLang="en-US" dirty="0">
                <a:ea typeface="メイリオ" panose="020B0604030504040204" pitchFamily="50" charset="-128"/>
              </a:rPr>
              <a:t>の技術関連法制度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8219D2B-718C-46A0-A517-FAF6434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4348-8B6A-49F4-911A-02D48DE0C05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91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75186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を構成する機器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F0E13E-F161-43DB-97AD-5DB9B12E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61" y="673369"/>
            <a:ext cx="9705795" cy="58965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93994-E0F5-45B3-B0BF-4D58B857549A}"/>
              </a:ext>
            </a:extLst>
          </p:cNvPr>
          <p:cNvSpPr txBox="1"/>
          <p:nvPr/>
        </p:nvSpPr>
        <p:spPr>
          <a:xfrm>
            <a:off x="1005678" y="6599702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839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958462" y="91129"/>
            <a:ext cx="9662808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データ収集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30794EC-360E-4E77-97E3-C9E2F4BE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62" y="743467"/>
            <a:ext cx="9662808" cy="55680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3A752A-E6DC-47FF-8E55-25AA75373909}"/>
              </a:ext>
            </a:extLst>
          </p:cNvPr>
          <p:cNvSpPr txBox="1"/>
          <p:nvPr/>
        </p:nvSpPr>
        <p:spPr>
          <a:xfrm>
            <a:off x="958462" y="6512955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507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25076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通信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1C8D49-3C9C-4BA9-BB02-F555F430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18" y="697353"/>
            <a:ext cx="9827718" cy="611335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754BF2A-30C6-40F4-9D8F-CD98169B90E2}"/>
              </a:ext>
            </a:extLst>
          </p:cNvPr>
          <p:cNvSpPr txBox="1"/>
          <p:nvPr/>
        </p:nvSpPr>
        <p:spPr>
          <a:xfrm>
            <a:off x="2101705" y="6556796"/>
            <a:ext cx="82886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475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28552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電波の有効利用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8D4AE73-24B2-424A-B59F-0A1F7F80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6" y="700595"/>
            <a:ext cx="9648480" cy="600016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957AAA-3839-41AF-8DCA-EB1CEA312416}"/>
              </a:ext>
            </a:extLst>
          </p:cNvPr>
          <p:cNvSpPr txBox="1"/>
          <p:nvPr/>
        </p:nvSpPr>
        <p:spPr>
          <a:xfrm>
            <a:off x="1005678" y="6599702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3588BFD-825C-0D4A-8659-0495AF470FA0}"/>
              </a:ext>
            </a:extLst>
          </p:cNvPr>
          <p:cNvGrpSpPr/>
          <p:nvPr/>
        </p:nvGrpSpPr>
        <p:grpSpPr>
          <a:xfrm>
            <a:off x="6096000" y="1814005"/>
            <a:ext cx="5559552" cy="4343400"/>
            <a:chOff x="4325112" y="2167128"/>
            <a:chExt cx="5559552" cy="434340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BB2B2A8-63C4-2646-A67E-B6765A00D8EA}"/>
                </a:ext>
              </a:extLst>
            </p:cNvPr>
            <p:cNvSpPr/>
            <p:nvPr/>
          </p:nvSpPr>
          <p:spPr>
            <a:xfrm>
              <a:off x="4325112" y="2167128"/>
              <a:ext cx="5559552" cy="434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5" descr="中継機(青空,設置後)">
              <a:extLst>
                <a:ext uri="{FF2B5EF4-FFF2-40B4-BE49-F238E27FC236}">
                  <a16:creationId xmlns:a16="http://schemas.microsoft.com/office/drawing/2014/main" id="{CD7942F6-82F9-384A-8408-8F91FBCBA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810617" y="2448170"/>
              <a:ext cx="2875757" cy="395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角丸四角形吹き出し 13">
              <a:extLst>
                <a:ext uri="{FF2B5EF4-FFF2-40B4-BE49-F238E27FC236}">
                  <a16:creationId xmlns:a16="http://schemas.microsoft.com/office/drawing/2014/main" id="{F0504607-FDDD-D84F-9916-B0A7DA503B32}"/>
                </a:ext>
              </a:extLst>
            </p:cNvPr>
            <p:cNvSpPr/>
            <p:nvPr/>
          </p:nvSpPr>
          <p:spPr>
            <a:xfrm>
              <a:off x="4475253" y="2256417"/>
              <a:ext cx="2027453" cy="697831"/>
            </a:xfrm>
            <a:prstGeom prst="wedgeRoundRectCallout">
              <a:avLst>
                <a:gd name="adj1" fmla="val 118790"/>
                <a:gd name="adj2" fmla="val 48707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2000"/>
                <a:t>太陽光パネル</a:t>
              </a:r>
              <a:endParaRPr lang="ja-JP" altLang="en-US" sz="2000" dirty="0"/>
            </a:p>
          </p:txBody>
        </p:sp>
        <p:sp>
          <p:nvSpPr>
            <p:cNvPr id="15" name="角丸四角形吹き出し 14">
              <a:extLst>
                <a:ext uri="{FF2B5EF4-FFF2-40B4-BE49-F238E27FC236}">
                  <a16:creationId xmlns:a16="http://schemas.microsoft.com/office/drawing/2014/main" id="{48287DB4-29B2-1A4F-BF9A-9695250DBD0C}"/>
                </a:ext>
              </a:extLst>
            </p:cNvPr>
            <p:cNvSpPr/>
            <p:nvPr/>
          </p:nvSpPr>
          <p:spPr>
            <a:xfrm>
              <a:off x="4424728" y="3571389"/>
              <a:ext cx="2193277" cy="1269815"/>
            </a:xfrm>
            <a:prstGeom prst="wedgeRoundRectCallout">
              <a:avLst>
                <a:gd name="adj1" fmla="val 105210"/>
                <a:gd name="adj2" fmla="val 1612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ja-JP" sz="2000" dirty="0"/>
                <a:t>2</a:t>
              </a:r>
              <a:r>
                <a:rPr lang="ja-JP" altLang="en-US" sz="2000"/>
                <a:t>次電池で駆動する、特定小電力無線システム</a:t>
              </a:r>
              <a:endParaRPr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69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29246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電波の周波数帯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A0DA74A-454A-4364-9E25-EC50EB0B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51" y="720230"/>
            <a:ext cx="9647474" cy="582746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23F120-2414-4206-9E65-0DB55BC61838}"/>
              </a:ext>
            </a:extLst>
          </p:cNvPr>
          <p:cNvSpPr txBox="1"/>
          <p:nvPr/>
        </p:nvSpPr>
        <p:spPr>
          <a:xfrm>
            <a:off x="1005678" y="6599702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349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-1" y="0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電波って何？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FF9A1-D396-419C-B259-AB94841709B1}"/>
              </a:ext>
            </a:extLst>
          </p:cNvPr>
          <p:cNvSpPr txBox="1"/>
          <p:nvPr/>
        </p:nvSpPr>
        <p:spPr>
          <a:xfrm>
            <a:off x="7882930" y="5054434"/>
            <a:ext cx="3964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</a:t>
            </a:r>
            <a:r>
              <a:rPr kumimoji="1" lang="ja-JP" altLang="en-US" sz="1050" b="1" dirty="0">
                <a:latin typeface="+mn-ea"/>
              </a:rPr>
              <a:t>一般社団法人電波産業会 </a:t>
            </a:r>
            <a:r>
              <a:rPr lang="ja-JP" altLang="en-US" sz="1050" b="1" dirty="0">
                <a:latin typeface="+mn-ea"/>
              </a:rPr>
              <a:t>電波環境委員会</a:t>
            </a:r>
            <a:endParaRPr lang="en-US" altLang="ja-JP" sz="1050" b="1" dirty="0">
              <a:latin typeface="+mn-ea"/>
            </a:endParaRPr>
          </a:p>
          <a:p>
            <a:r>
              <a:rPr kumimoji="1" lang="ja-JP" altLang="en-US" sz="1050" b="1" dirty="0">
                <a:latin typeface="+mn-ea"/>
              </a:rPr>
              <a:t>　　　「くらしの中の電波」</a:t>
            </a:r>
            <a:r>
              <a:rPr kumimoji="1" lang="en-US" altLang="ja-JP" sz="1050" dirty="0">
                <a:latin typeface="+mn-ea"/>
                <a:hlinkClick r:id="rId2"/>
              </a:rPr>
              <a:t>https://www.arib-emf.org/</a:t>
            </a:r>
            <a:endParaRPr lang="en-US" altLang="ja-JP" sz="1050" dirty="0">
              <a:latin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F18D8D-C37C-4DFC-ADCC-BEDA7D1B28F6}"/>
              </a:ext>
            </a:extLst>
          </p:cNvPr>
          <p:cNvSpPr txBox="1"/>
          <p:nvPr/>
        </p:nvSpPr>
        <p:spPr>
          <a:xfrm>
            <a:off x="2696214" y="964873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空間を伝わる電気エネルギーのことで、波の形で伝わる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70072F1-798A-4F3C-A301-8F6D87C2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8" y="1484207"/>
            <a:ext cx="3261643" cy="388958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455993-F0B0-4AF9-A01D-9849CFF71D6D}"/>
              </a:ext>
            </a:extLst>
          </p:cNvPr>
          <p:cNvSpPr txBox="1"/>
          <p:nvPr/>
        </p:nvSpPr>
        <p:spPr>
          <a:xfrm>
            <a:off x="463688" y="5893127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</a:rPr>
              <a:t>音は空気がなければ伝わらないが</a:t>
            </a:r>
            <a:r>
              <a:rPr lang="ja-JP" altLang="en-US" sz="24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、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</a:rPr>
              <a:t>電波は空気が無くても伝わる（例えば宇宙）</a:t>
            </a:r>
          </a:p>
        </p:txBody>
      </p:sp>
    </p:spTree>
    <p:extLst>
      <p:ext uri="{BB962C8B-B14F-4D97-AF65-F5344CB8AC3E}">
        <p14:creationId xmlns:p14="http://schemas.microsoft.com/office/powerpoint/2010/main" val="19896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29708"/>
            <a:ext cx="12191999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波の分類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FF9A1-D396-419C-B259-AB94841709B1}"/>
              </a:ext>
            </a:extLst>
          </p:cNvPr>
          <p:cNvSpPr txBox="1"/>
          <p:nvPr/>
        </p:nvSpPr>
        <p:spPr>
          <a:xfrm>
            <a:off x="7503201" y="6205360"/>
            <a:ext cx="4615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総務省「たのしい電波教室」より</a:t>
            </a:r>
            <a:endParaRPr kumimoji="1" lang="en-US" altLang="ja-JP" sz="1050" dirty="0">
              <a:latin typeface="+mn-ea"/>
            </a:endParaRPr>
          </a:p>
          <a:p>
            <a:r>
              <a:rPr lang="en-US" altLang="ja-JP" sz="1050" dirty="0">
                <a:latin typeface="+mn-ea"/>
              </a:rPr>
              <a:t>             </a:t>
            </a:r>
            <a:r>
              <a:rPr lang="en-US" altLang="ja-JP" sz="1050" dirty="0">
                <a:latin typeface="+mn-ea"/>
                <a:hlinkClick r:id="rId2"/>
              </a:rPr>
              <a:t>https://www.tele.soumu.go.jp/kids/index.html</a:t>
            </a:r>
            <a:endParaRPr lang="en-US" altLang="ja-JP" sz="1050" dirty="0">
              <a:latin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F18D8D-C37C-4DFC-ADCC-BEDA7D1B28F6}"/>
              </a:ext>
            </a:extLst>
          </p:cNvPr>
          <p:cNvSpPr txBox="1"/>
          <p:nvPr/>
        </p:nvSpPr>
        <p:spPr>
          <a:xfrm>
            <a:off x="765982" y="962223"/>
            <a:ext cx="50449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dirty="0">
                <a:solidFill>
                  <a:prstClr val="black"/>
                </a:solidFill>
                <a:latin typeface="+mn-ea"/>
              </a:rPr>
              <a:t>周波数： 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秒間の中で繰り返される波の数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強さ 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振幅</a:t>
            </a:r>
            <a:r>
              <a:rPr lang="en-US" altLang="ja-JP" sz="2000" b="1" dirty="0">
                <a:solidFill>
                  <a:prstClr val="black"/>
                </a:solidFill>
                <a:latin typeface="+mn-ea"/>
              </a:rPr>
              <a:t>)</a:t>
            </a:r>
            <a:r>
              <a:rPr lang="ja-JP" altLang="en-US" sz="2000" b="1" dirty="0">
                <a:solidFill>
                  <a:prstClr val="black"/>
                </a:solidFill>
                <a:latin typeface="+mn-ea"/>
              </a:rPr>
              <a:t>： </a:t>
            </a: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波の大きさ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B99104E-9DDD-4642-AB4B-95DAB13D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69" y="1023644"/>
            <a:ext cx="5486112" cy="481132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57ABD8C-0E0A-4733-ABD3-99A793723CFD}"/>
              </a:ext>
            </a:extLst>
          </p:cNvPr>
          <p:cNvCxnSpPr/>
          <p:nvPr/>
        </p:nvCxnSpPr>
        <p:spPr>
          <a:xfrm>
            <a:off x="6568778" y="4304298"/>
            <a:ext cx="0" cy="5010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1FE67ED-EEAE-4EBC-91B2-4B324B13E1AC}"/>
              </a:ext>
            </a:extLst>
          </p:cNvPr>
          <p:cNvSpPr txBox="1"/>
          <p:nvPr/>
        </p:nvSpPr>
        <p:spPr>
          <a:xfrm>
            <a:off x="5810953" y="4370152"/>
            <a:ext cx="67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</a:rPr>
              <a:t>振幅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F8625F-FB66-4B1D-A116-F4EA568EBCD6}"/>
              </a:ext>
            </a:extLst>
          </p:cNvPr>
          <p:cNvSpPr txBox="1"/>
          <p:nvPr/>
        </p:nvSpPr>
        <p:spPr>
          <a:xfrm>
            <a:off x="697088" y="2069109"/>
            <a:ext cx="4689104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秒間に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回波が発生する場合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、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周波数は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3Hz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（ヘルツ）と呼ぶ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054CDAD-C4F1-4B55-8921-198E2940641D}"/>
              </a:ext>
            </a:extLst>
          </p:cNvPr>
          <p:cNvSpPr txBox="1"/>
          <p:nvPr/>
        </p:nvSpPr>
        <p:spPr>
          <a:xfrm>
            <a:off x="697088" y="2934233"/>
            <a:ext cx="4689104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秒間に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回波が発生する場合　周波数は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100Hz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（ヘルツ）と呼ぶ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36EBB9D-D022-4F6B-900B-0D1075F73E84}"/>
              </a:ext>
            </a:extLst>
          </p:cNvPr>
          <p:cNvSpPr txBox="1"/>
          <p:nvPr/>
        </p:nvSpPr>
        <p:spPr>
          <a:xfrm>
            <a:off x="485980" y="4879255"/>
            <a:ext cx="5456256" cy="13261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none" lIns="180000" tIns="108000" rIns="180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1000Hz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＝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1KHz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キロヘルツ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)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1000000Hz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＝</a:t>
            </a:r>
            <a:r>
              <a:rPr kumimoji="1" lang="ja-JP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1000KH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＝</a:t>
            </a:r>
            <a:r>
              <a:rPr kumimoji="1" lang="ja-JP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1MHz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メガヘルツ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)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1000000000Hz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＝</a:t>
            </a:r>
            <a:r>
              <a:rPr kumimoji="1" lang="ja-JP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1000MHz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＝</a:t>
            </a:r>
            <a:r>
              <a:rPr kumimoji="1" lang="ja-JP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1GHz</a:t>
            </a:r>
            <a:r>
              <a:rPr kumimoji="1" lang="en-US" altLang="ja-JP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ギガヘルツ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)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1000000000000Hz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＝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1000GHz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＝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1THz 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テラヘルツ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)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6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24868"/>
            <a:ext cx="12191999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周波数による電波の分類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66DF988-1BD3-44AA-9A8A-109006125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2"/>
          <a:stretch/>
        </p:blipFill>
        <p:spPr>
          <a:xfrm>
            <a:off x="724422" y="685180"/>
            <a:ext cx="5970740" cy="608169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0D635C-96B7-4A45-AD88-F7D23E744BE4}"/>
              </a:ext>
            </a:extLst>
          </p:cNvPr>
          <p:cNvSpPr txBox="1"/>
          <p:nvPr/>
        </p:nvSpPr>
        <p:spPr>
          <a:xfrm>
            <a:off x="7569779" y="5862363"/>
            <a:ext cx="3964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</a:t>
            </a:r>
            <a:r>
              <a:rPr kumimoji="1" lang="ja-JP" altLang="en-US" sz="1050" b="1" dirty="0">
                <a:latin typeface="+mn-ea"/>
              </a:rPr>
              <a:t>一般社団法人電波産業会 </a:t>
            </a:r>
            <a:r>
              <a:rPr lang="ja-JP" altLang="en-US" sz="1050" b="1" dirty="0">
                <a:latin typeface="+mn-ea"/>
              </a:rPr>
              <a:t>電波環境委員会</a:t>
            </a:r>
            <a:endParaRPr lang="en-US" altLang="ja-JP" sz="1050" b="1" dirty="0">
              <a:latin typeface="+mn-ea"/>
            </a:endParaRPr>
          </a:p>
          <a:p>
            <a:r>
              <a:rPr kumimoji="1" lang="ja-JP" altLang="en-US" sz="1050" dirty="0">
                <a:latin typeface="+mn-ea"/>
              </a:rPr>
              <a:t>　　　</a:t>
            </a:r>
            <a:r>
              <a:rPr kumimoji="1" lang="ja-JP" altLang="en-US" sz="1050" b="1" dirty="0">
                <a:latin typeface="+mn-ea"/>
              </a:rPr>
              <a:t>「くらしの中の電波」</a:t>
            </a:r>
            <a:r>
              <a:rPr kumimoji="1" lang="en-US" altLang="ja-JP" sz="1050" dirty="0">
                <a:latin typeface="+mn-ea"/>
                <a:hlinkClick r:id="rId3"/>
              </a:rPr>
              <a:t>https://www.arib-emf.org/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229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DFEC7E-C427-487F-8DF2-24165685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80" y="2289163"/>
            <a:ext cx="10913979" cy="1297101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メイリオ" panose="020B0604030504040204" pitchFamily="50" charset="-128"/>
              </a:rPr>
              <a:t>IoT </a:t>
            </a:r>
            <a:r>
              <a:rPr lang="ja-JP" altLang="en-US" dirty="0">
                <a:ea typeface="メイリオ" panose="020B0604030504040204" pitchFamily="50" charset="-128"/>
              </a:rPr>
              <a:t>と </a:t>
            </a:r>
            <a:r>
              <a:rPr lang="en-US" altLang="ja-JP" dirty="0">
                <a:ea typeface="メイリオ" panose="020B0604030504040204" pitchFamily="50" charset="-128"/>
              </a:rPr>
              <a:t>Society 5.0</a:t>
            </a:r>
            <a:endParaRPr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8219D2B-718C-46A0-A517-FAF6434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4348-8B6A-49F4-911A-02D48DE0C05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8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41478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周波数による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特性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41D2A9-3052-48D3-AE5D-014F4ACB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21" y="779006"/>
            <a:ext cx="4035552" cy="26903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71958E3-4732-4B24-9D34-DACBC802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24" y="806948"/>
            <a:ext cx="4035552" cy="26903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68FA1E-1146-4EB3-9C3E-74000D9454BD}"/>
              </a:ext>
            </a:extLst>
          </p:cNvPr>
          <p:cNvSpPr txBox="1"/>
          <p:nvPr/>
        </p:nvSpPr>
        <p:spPr>
          <a:xfrm>
            <a:off x="960412" y="3772320"/>
            <a:ext cx="720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光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周波数が高い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は建物に遮られるとその先は届かない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陰になる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BBBF42-21E0-419E-8E51-7E5FCAB0103A}"/>
              </a:ext>
            </a:extLst>
          </p:cNvPr>
          <p:cNvSpPr txBox="1"/>
          <p:nvPr/>
        </p:nvSpPr>
        <p:spPr>
          <a:xfrm>
            <a:off x="960412" y="4224953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音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周波数が低い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は建物に遮られても聞こえる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904B99-0E4F-4CD5-A4E9-E702AB8C0C05}"/>
              </a:ext>
            </a:extLst>
          </p:cNvPr>
          <p:cNvSpPr txBox="1"/>
          <p:nvPr/>
        </p:nvSpPr>
        <p:spPr>
          <a:xfrm>
            <a:off x="1874270" y="4753933"/>
            <a:ext cx="3956532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電波には 光の性質（直進する性質）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　　　　 波の性質（回り込む性質）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の２つの性質が混ざっている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0D7364-9C4D-4342-86EE-82B272A43678}"/>
              </a:ext>
            </a:extLst>
          </p:cNvPr>
          <p:cNvSpPr txBox="1"/>
          <p:nvPr/>
        </p:nvSpPr>
        <p:spPr>
          <a:xfrm>
            <a:off x="912701" y="5885071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周波数が高いと光の性質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、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低いと波の性質が強くなる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7E002A2-0886-2B48-B9DC-A766D8720870}"/>
              </a:ext>
            </a:extLst>
          </p:cNvPr>
          <p:cNvSpPr txBox="1"/>
          <p:nvPr/>
        </p:nvSpPr>
        <p:spPr>
          <a:xfrm>
            <a:off x="8858447" y="3853687"/>
            <a:ext cx="291856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</a:t>
            </a:r>
            <a:endParaRPr kumimoji="1" lang="en-US" altLang="ja-JP" sz="1050" dirty="0">
              <a:latin typeface="+mn-ea"/>
            </a:endParaRPr>
          </a:p>
          <a:p>
            <a:r>
              <a:rPr lang="ja-JP" altLang="en-US" sz="1050" b="1" dirty="0">
                <a:latin typeface="+mn-ea"/>
              </a:rPr>
              <a:t>わかりやすい高校物理の部屋「波の回折」</a:t>
            </a:r>
            <a:endParaRPr lang="en-US" altLang="ja-JP" sz="1050" b="1" dirty="0">
              <a:latin typeface="+mn-ea"/>
            </a:endParaRPr>
          </a:p>
          <a:p>
            <a:endParaRPr kumimoji="1" lang="en-US" altLang="ja-JP" sz="1050" dirty="0">
              <a:latin typeface="+mn-ea"/>
            </a:endParaRPr>
          </a:p>
          <a:p>
            <a:r>
              <a:rPr lang="en-US" altLang="ja-JP" sz="1050" dirty="0">
                <a:latin typeface="+mn-ea"/>
                <a:hlinkClick r:id="rId4"/>
              </a:rPr>
              <a:t>https://wakariyasui.sakura.ne.jp/p/wave/housoku/kaisetu.html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39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401D4CE-903A-43D3-A905-7B03E9D7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222" r="-1067"/>
          <a:stretch/>
        </p:blipFill>
        <p:spPr>
          <a:xfrm>
            <a:off x="1000415" y="691748"/>
            <a:ext cx="9922281" cy="607512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FEFA60-7AC3-4413-BBF1-7F26C413E672}"/>
              </a:ext>
            </a:extLst>
          </p:cNvPr>
          <p:cNvSpPr/>
          <p:nvPr/>
        </p:nvSpPr>
        <p:spPr>
          <a:xfrm>
            <a:off x="0" y="15973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シュミレーションによる利用周波数帯域検討　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920MHz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帯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08CBC45-C51D-469E-9580-84B63469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04" y="691748"/>
            <a:ext cx="1849598" cy="4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16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5AF6BD-A4A3-4077-97FF-33D5399B5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9"/>
          <a:stretch/>
        </p:blipFill>
        <p:spPr>
          <a:xfrm>
            <a:off x="961128" y="789453"/>
            <a:ext cx="9698521" cy="58948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D4BC3D-782C-4915-8D10-179793F6FDB1}"/>
              </a:ext>
            </a:extLst>
          </p:cNvPr>
          <p:cNvSpPr/>
          <p:nvPr/>
        </p:nvSpPr>
        <p:spPr>
          <a:xfrm>
            <a:off x="0" y="15973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シュミレーションによる利用周波数帯域検討　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429MHz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帯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1BD1932-24B1-4418-9083-09EBBBFC5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21" y="706933"/>
            <a:ext cx="185334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7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633C742-CA21-4395-A83D-C40473CE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8"/>
          <a:stretch/>
        </p:blipFill>
        <p:spPr>
          <a:xfrm>
            <a:off x="1008346" y="770351"/>
            <a:ext cx="9901823" cy="59965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7539C84-57B2-49BD-B73D-AA28386B6DEE}"/>
              </a:ext>
            </a:extLst>
          </p:cNvPr>
          <p:cNvSpPr/>
          <p:nvPr/>
        </p:nvSpPr>
        <p:spPr>
          <a:xfrm>
            <a:off x="18789" y="41025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シュミレーションによる利用周波数帯域検討　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146MHz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帯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55F1A39-20AA-44B1-BA5D-BE3372B5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138" y="698848"/>
            <a:ext cx="185334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27564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電波法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AD4CE5-42BC-4C4D-8BF5-F0458D2154B6}"/>
              </a:ext>
            </a:extLst>
          </p:cNvPr>
          <p:cNvSpPr txBox="1"/>
          <p:nvPr/>
        </p:nvSpPr>
        <p:spPr>
          <a:xfrm>
            <a:off x="1005678" y="6599702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2"/>
              </a:rPr>
              <a:t>総務省 </a:t>
            </a:r>
            <a:r>
              <a:rPr kumimoji="1" lang="en-US" altLang="ja-JP" sz="1050" dirty="0">
                <a:latin typeface="+mn-ea"/>
                <a:hlinkClick r:id="rId2"/>
              </a:rPr>
              <a:t>IoT</a:t>
            </a:r>
            <a:r>
              <a:rPr kumimoji="1" lang="ja-JP" altLang="en-US" sz="1050" dirty="0">
                <a:latin typeface="+mn-ea"/>
                <a:hlinkClick r:id="rId2"/>
              </a:rPr>
              <a:t>機器等適正利用</a:t>
            </a:r>
            <a:r>
              <a:rPr lang="ja-JP" altLang="en-US" sz="1050" dirty="0">
                <a:latin typeface="+mn-ea"/>
                <a:hlinkClick r:id="rId2"/>
              </a:rPr>
              <a:t>に係るオンライン講座「</a:t>
            </a:r>
            <a:r>
              <a:rPr lang="en-US" altLang="ja-JP" sz="1050" dirty="0">
                <a:latin typeface="+mn-ea"/>
                <a:hlinkClick r:id="rId2"/>
              </a:rPr>
              <a:t>IoT</a:t>
            </a:r>
            <a:r>
              <a:rPr lang="ja-JP" altLang="en-US" sz="1050" dirty="0">
                <a:latin typeface="+mn-ea"/>
                <a:hlinkClick r:id="rId2"/>
              </a:rPr>
              <a:t>入門</a:t>
            </a:r>
            <a:r>
              <a:rPr lang="en-US" altLang="ja-JP" sz="1050" dirty="0">
                <a:latin typeface="+mn-ea"/>
                <a:hlinkClick r:id="rId2"/>
              </a:rPr>
              <a:t>Web</a:t>
            </a:r>
            <a:r>
              <a:rPr lang="ja-JP" altLang="en-US" sz="1050" dirty="0">
                <a:latin typeface="+mn-ea"/>
                <a:hlinkClick r:id="rId2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3D2791F-0AD1-4212-9EB1-ED69EE344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"/>
          <a:stretch/>
        </p:blipFill>
        <p:spPr>
          <a:xfrm>
            <a:off x="670082" y="645287"/>
            <a:ext cx="10572027" cy="59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5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35311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無線通信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規格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62D7D9-AC5E-465E-A82E-9ABB778C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62" y="728236"/>
            <a:ext cx="9688574" cy="59078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70D09D-7D6B-4665-9961-57F80C52AA28}"/>
              </a:ext>
            </a:extLst>
          </p:cNvPr>
          <p:cNvSpPr txBox="1"/>
          <p:nvPr/>
        </p:nvSpPr>
        <p:spPr>
          <a:xfrm>
            <a:off x="1005678" y="6599702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503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6">
            <a:extLst>
              <a:ext uri="{FF2B5EF4-FFF2-40B4-BE49-F238E27FC236}">
                <a16:creationId xmlns:a16="http://schemas.microsoft.com/office/drawing/2014/main" id="{BC0BB4C8-124C-4AEB-B9F4-73A964E925D1}"/>
              </a:ext>
            </a:extLst>
          </p:cNvPr>
          <p:cNvSpPr txBox="1">
            <a:spLocks/>
          </p:cNvSpPr>
          <p:nvPr/>
        </p:nvSpPr>
        <p:spPr>
          <a:xfrm>
            <a:off x="-57910" y="136739"/>
            <a:ext cx="12019722" cy="5709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本講義資料について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828512-0E51-4C9B-9510-0357FC351426}"/>
              </a:ext>
            </a:extLst>
          </p:cNvPr>
          <p:cNvSpPr txBox="1"/>
          <p:nvPr/>
        </p:nvSpPr>
        <p:spPr>
          <a:xfrm>
            <a:off x="575291" y="737863"/>
            <a:ext cx="11217965" cy="612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ja-JP" altLang="en-US" sz="1800" dirty="0">
                <a:solidFill>
                  <a:schemeClr val="bg1"/>
                </a:solidFill>
                <a:latin typeface="+mn-ea"/>
              </a:rPr>
              <a:t>この</a:t>
            </a:r>
            <a:r>
              <a:rPr kumimoji="1" lang="ja-JP" altLang="en-US" sz="1800" dirty="0">
                <a:solidFill>
                  <a:schemeClr val="bg1"/>
                </a:solidFill>
                <a:latin typeface="+mn-ea"/>
              </a:rPr>
              <a:t>資料は、</a:t>
            </a:r>
            <a:r>
              <a:rPr lang="ja-JP" altLang="en-US" sz="1800" dirty="0">
                <a:solidFill>
                  <a:schemeClr val="bg1"/>
                </a:solidFill>
                <a:latin typeface="+mn-ea"/>
              </a:rPr>
              <a:t>学生や初学者エンジニアを対象とした</a:t>
            </a:r>
            <a:r>
              <a:rPr lang="en-US" altLang="ja-JP" sz="1800" dirty="0">
                <a:solidFill>
                  <a:schemeClr val="bg1"/>
                </a:solidFill>
                <a:latin typeface="+mn-ea"/>
              </a:rPr>
              <a:t>IoT</a:t>
            </a:r>
            <a:r>
              <a:rPr lang="ja-JP" altLang="en-US" sz="1800" dirty="0">
                <a:solidFill>
                  <a:schemeClr val="bg1"/>
                </a:solidFill>
                <a:latin typeface="+mn-ea"/>
              </a:rPr>
              <a:t>システム開発のスキルアップイベント</a:t>
            </a:r>
            <a:r>
              <a:rPr lang="ja-JP" altLang="en-US" dirty="0">
                <a:solidFill>
                  <a:schemeClr val="bg1"/>
                </a:solidFill>
                <a:latin typeface="+mn-ea"/>
              </a:rPr>
              <a:t>「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Web×IoT  </a:t>
            </a:r>
            <a:r>
              <a:rPr lang="ja-JP" altLang="en-US" dirty="0">
                <a:solidFill>
                  <a:schemeClr val="bg1"/>
                </a:solidFill>
                <a:latin typeface="+mn-ea"/>
              </a:rPr>
              <a:t>メイカーズチャレンジ 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PLUS</a:t>
            </a:r>
            <a:r>
              <a:rPr lang="ja-JP" altLang="en-US" sz="1800" dirty="0">
                <a:solidFill>
                  <a:schemeClr val="bg1"/>
                </a:solidFill>
                <a:latin typeface="+mn-ea"/>
              </a:rPr>
              <a:t>」の </a:t>
            </a:r>
            <a:r>
              <a:rPr lang="en-US" altLang="ja-JP" sz="1800" dirty="0">
                <a:solidFill>
                  <a:schemeClr val="bg1"/>
                </a:solidFill>
                <a:latin typeface="+mn-ea"/>
              </a:rPr>
              <a:t>2021 </a:t>
            </a:r>
            <a:r>
              <a:rPr lang="ja-JP" altLang="en-US" sz="1800" dirty="0">
                <a:solidFill>
                  <a:schemeClr val="bg1"/>
                </a:solidFill>
                <a:latin typeface="+mn-ea"/>
              </a:rPr>
              <a:t>年度</a:t>
            </a:r>
            <a:r>
              <a:rPr lang="ja-JP" altLang="en-US" dirty="0">
                <a:solidFill>
                  <a:schemeClr val="bg1"/>
                </a:solidFill>
                <a:latin typeface="+mn-ea"/>
              </a:rPr>
              <a:t>の共通カリキュラムの講義資料として、 信州大学 教授 不破 泰 氏 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(</a:t>
            </a:r>
            <a:r>
              <a:rPr lang="ja-JP" altLang="en-US" dirty="0">
                <a:solidFill>
                  <a:schemeClr val="bg1"/>
                </a:solidFill>
                <a:latin typeface="+mn-ea"/>
              </a:rPr>
              <a:t>理事・副学長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) </a:t>
            </a:r>
            <a:r>
              <a:rPr lang="ja-JP" altLang="en-US" dirty="0">
                <a:solidFill>
                  <a:schemeClr val="bg1"/>
                </a:solidFill>
                <a:latin typeface="+mn-ea"/>
              </a:rPr>
              <a:t>により制作されたものです。</a:t>
            </a: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ja-JP" altLang="en-US" dirty="0">
                <a:solidFill>
                  <a:schemeClr val="bg1"/>
                </a:solidFill>
                <a:latin typeface="+mn-ea"/>
              </a:rPr>
              <a:t>本資料では、以下のサイトより図表等の引用を行っています。（各ページに出典を記載しています）</a:t>
            </a: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総務省 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IoT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機器等適正利用</a:t>
            </a:r>
            <a:r>
              <a:rPr lang="ja-JP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に係るオンライン講座「</a:t>
            </a:r>
            <a:r>
              <a:rPr lang="en-US" altLang="ja-JP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IoT</a:t>
            </a:r>
            <a:r>
              <a:rPr lang="ja-JP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入門</a:t>
            </a:r>
            <a:r>
              <a:rPr lang="en-US" altLang="ja-JP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lang="ja-JP" altLang="en-US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講習</a:t>
            </a:r>
            <a:r>
              <a:rPr lang="ja-JP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内閣府ホームページ 「</a:t>
            </a:r>
            <a:r>
              <a:rPr lang="en-US" altLang="ja-JP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Society 5.0</a:t>
            </a:r>
            <a:r>
              <a:rPr lang="ja-JP" altLang="en-US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」</a:t>
            </a:r>
            <a:endParaRPr lang="en-US" altLang="ja-JP" dirty="0">
              <a:solidFill>
                <a:schemeClr val="bg1"/>
              </a:solidFill>
              <a:latin typeface="+mn-ea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総務省「たのしい電波教室」</a:t>
            </a:r>
            <a:endParaRPr lang="en-US" altLang="ja-JP" dirty="0">
              <a:solidFill>
                <a:schemeClr val="bg1"/>
              </a:solidFill>
              <a:latin typeface="+mn-ea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一般社団法人電波産業会 電波環境委員会「くらしの中の電波」</a:t>
            </a:r>
            <a:endParaRPr lang="en-US" altLang="zh-TW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わかりやすい高校物理の部屋「波の回折」</a:t>
            </a: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ja-JP" altLang="en-US" dirty="0">
                <a:solidFill>
                  <a:schemeClr val="bg1"/>
                </a:solidFill>
                <a:latin typeface="+mn-ea"/>
              </a:rPr>
              <a:t>本資料を授業・講習会等で活用・再配布される際は、出典を明記の上でご利用ください。資料の加工等を行う際は、その旨明示ください。（上記の外部サイトからの引用図表等の改変はできません）</a:t>
            </a: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ja-JP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b="1" dirty="0">
                <a:solidFill>
                  <a:schemeClr val="bg1"/>
                </a:solidFill>
                <a:latin typeface="+mn-ea"/>
              </a:rPr>
              <a:t>Web×IoT </a:t>
            </a:r>
            <a:r>
              <a:rPr lang="ja-JP" altLang="en-US" b="1" dirty="0">
                <a:solidFill>
                  <a:schemeClr val="bg1"/>
                </a:solidFill>
                <a:latin typeface="+mn-ea"/>
              </a:rPr>
              <a:t>メイカーズチャレンジ </a:t>
            </a:r>
            <a:r>
              <a:rPr lang="en-US" altLang="ja-JP" b="1" dirty="0">
                <a:solidFill>
                  <a:schemeClr val="bg1"/>
                </a:solidFill>
                <a:latin typeface="+mn-ea"/>
              </a:rPr>
              <a:t>PLUS </a:t>
            </a:r>
            <a:r>
              <a:rPr lang="ja-JP" altLang="en-US" b="1" dirty="0">
                <a:solidFill>
                  <a:schemeClr val="bg1"/>
                </a:solidFill>
                <a:latin typeface="+mn-ea"/>
              </a:rPr>
              <a:t>について</a:t>
            </a:r>
            <a:endParaRPr lang="en-US" altLang="ja-JP" b="1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https://webiotmakers.github.io/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ja-JP" altLang="en-US" sz="1400" dirty="0">
                <a:solidFill>
                  <a:schemeClr val="bg1"/>
                </a:solidFill>
                <a:latin typeface="+mn-ea"/>
              </a:rPr>
              <a:t>本資料は、</a:t>
            </a:r>
            <a:r>
              <a:rPr lang="en-US" altLang="ja-JP" sz="1400" dirty="0">
                <a:solidFill>
                  <a:schemeClr val="bg1"/>
                </a:solidFill>
                <a:latin typeface="+mn-ea"/>
              </a:rPr>
              <a:t>2022 </a:t>
            </a:r>
            <a:r>
              <a:rPr lang="ja-JP" altLang="en-US" sz="1400" dirty="0">
                <a:solidFill>
                  <a:schemeClr val="bg1"/>
                </a:solidFill>
                <a:latin typeface="+mn-ea"/>
              </a:rPr>
              <a:t>年 </a:t>
            </a:r>
            <a:r>
              <a:rPr lang="en-US" altLang="ja-JP" sz="1400" dirty="0">
                <a:solidFill>
                  <a:schemeClr val="bg1"/>
                </a:solidFill>
                <a:latin typeface="+mn-ea"/>
              </a:rPr>
              <a:t>2 </a:t>
            </a:r>
            <a:r>
              <a:rPr lang="ja-JP" altLang="en-US" sz="1400" dirty="0">
                <a:solidFill>
                  <a:schemeClr val="bg1"/>
                </a:solidFill>
                <a:latin typeface="+mn-ea"/>
              </a:rPr>
              <a:t>月 </a:t>
            </a:r>
            <a:r>
              <a:rPr lang="en-US" altLang="ja-JP" sz="1400" dirty="0">
                <a:solidFill>
                  <a:schemeClr val="bg1"/>
                </a:solidFill>
                <a:latin typeface="+mn-ea"/>
              </a:rPr>
              <a:t>12 </a:t>
            </a:r>
            <a:r>
              <a:rPr lang="ja-JP" altLang="en-US" sz="1400" dirty="0">
                <a:solidFill>
                  <a:schemeClr val="bg1"/>
                </a:solidFill>
                <a:latin typeface="+mn-ea"/>
              </a:rPr>
              <a:t>日時点のものです</a:t>
            </a:r>
            <a:endParaRPr lang="en-US" altLang="ja-JP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6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25FC318-436E-4C3E-B11A-B6120D93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2" y="653248"/>
            <a:ext cx="9756268" cy="593803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35BF6B-5CD2-44E2-B2C2-2B533F019B31}"/>
              </a:ext>
            </a:extLst>
          </p:cNvPr>
          <p:cNvSpPr/>
          <p:nvPr/>
        </p:nvSpPr>
        <p:spPr>
          <a:xfrm>
            <a:off x="0" y="91129"/>
            <a:ext cx="12192000" cy="5621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FF9A1-D396-419C-B259-AB94841709B1}"/>
              </a:ext>
            </a:extLst>
          </p:cNvPr>
          <p:cNvSpPr txBox="1"/>
          <p:nvPr/>
        </p:nvSpPr>
        <p:spPr>
          <a:xfrm>
            <a:off x="911732" y="6584308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4"/>
              </a:rPr>
              <a:t>総務省 </a:t>
            </a:r>
            <a:r>
              <a:rPr kumimoji="1" lang="en-US" altLang="ja-JP" sz="1050" dirty="0">
                <a:latin typeface="+mn-ea"/>
                <a:hlinkClick r:id="rId4"/>
              </a:rPr>
              <a:t>IoT</a:t>
            </a:r>
            <a:r>
              <a:rPr kumimoji="1" lang="ja-JP" altLang="en-US" sz="1050" dirty="0">
                <a:latin typeface="+mn-ea"/>
                <a:hlinkClick r:id="rId4"/>
              </a:rPr>
              <a:t>機器等適正利用</a:t>
            </a:r>
            <a:r>
              <a:rPr lang="ja-JP" altLang="en-US" sz="1050" dirty="0">
                <a:latin typeface="+mn-ea"/>
                <a:hlinkClick r:id="rId4"/>
              </a:rPr>
              <a:t>に係るオンライン講座「</a:t>
            </a:r>
            <a:r>
              <a:rPr lang="en-US" altLang="ja-JP" sz="1050" dirty="0">
                <a:latin typeface="+mn-ea"/>
                <a:hlinkClick r:id="rId4"/>
              </a:rPr>
              <a:t>IoT</a:t>
            </a:r>
            <a:r>
              <a:rPr lang="ja-JP" altLang="en-US" sz="1050" dirty="0">
                <a:latin typeface="+mn-ea"/>
                <a:hlinkClick r:id="rId4"/>
              </a:rPr>
              <a:t>入門</a:t>
            </a:r>
            <a:r>
              <a:rPr lang="en-US" altLang="ja-JP" sz="1050" dirty="0">
                <a:latin typeface="+mn-ea"/>
                <a:hlinkClick r:id="rId4"/>
              </a:rPr>
              <a:t>Web</a:t>
            </a:r>
            <a:r>
              <a:rPr lang="ja-JP" altLang="en-US" sz="1050" dirty="0">
                <a:latin typeface="+mn-ea"/>
                <a:hlinkClick r:id="rId4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036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41A2FC-FB6B-4FA5-969B-CC1AFFD5BD7E}"/>
              </a:ext>
            </a:extLst>
          </p:cNvPr>
          <p:cNvSpPr/>
          <p:nvPr/>
        </p:nvSpPr>
        <p:spPr>
          <a:xfrm>
            <a:off x="0" y="78602"/>
            <a:ext cx="12210789" cy="5574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+mj-ea"/>
                <a:ea typeface="+mj-ea"/>
              </a:rPr>
              <a:t>Society 5.0 </a:t>
            </a:r>
            <a:r>
              <a:rPr kumimoji="1" lang="ja-JP" altLang="en-US" sz="2800" b="1" dirty="0">
                <a:latin typeface="+mj-ea"/>
                <a:ea typeface="+mj-ea"/>
              </a:rPr>
              <a:t>とは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157" y="6401746"/>
            <a:ext cx="1301886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48D31E7-375D-454D-B725-C74435A3C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2"/>
          <a:stretch/>
        </p:blipFill>
        <p:spPr>
          <a:xfrm>
            <a:off x="866294" y="714611"/>
            <a:ext cx="9254247" cy="5816867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B51B69-B7AA-4F51-90E8-0397E7FF41BB}"/>
              </a:ext>
            </a:extLst>
          </p:cNvPr>
          <p:cNvSpPr/>
          <p:nvPr/>
        </p:nvSpPr>
        <p:spPr>
          <a:xfrm>
            <a:off x="9805479" y="6116659"/>
            <a:ext cx="136188" cy="35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左矢印 11">
            <a:extLst>
              <a:ext uri="{FF2B5EF4-FFF2-40B4-BE49-F238E27FC236}">
                <a16:creationId xmlns:a16="http://schemas.microsoft.com/office/drawing/2014/main" id="{A77E2798-D622-4BED-AD00-0798773C9AF4}"/>
              </a:ext>
            </a:extLst>
          </p:cNvPr>
          <p:cNvSpPr/>
          <p:nvPr/>
        </p:nvSpPr>
        <p:spPr>
          <a:xfrm>
            <a:off x="9635246" y="749336"/>
            <a:ext cx="2483797" cy="1492182"/>
          </a:xfrm>
          <a:prstGeom prst="leftArrowCallout">
            <a:avLst>
              <a:gd name="adj1" fmla="val 14572"/>
              <a:gd name="adj2" fmla="val 15108"/>
              <a:gd name="adj3" fmla="val 17593"/>
              <a:gd name="adj4" fmla="val 8420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4B6F30-64E7-4966-8A9B-D6333C29BBC1}"/>
              </a:ext>
            </a:extLst>
          </p:cNvPr>
          <p:cNvSpPr txBox="1"/>
          <p:nvPr/>
        </p:nvSpPr>
        <p:spPr>
          <a:xfrm>
            <a:off x="10120541" y="829485"/>
            <a:ext cx="1831510" cy="1331885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第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期科学技術基本計画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平成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28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22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日制定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 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において我が国が目指すべき未来社会の姿として提唱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D4A398-E8B1-4F20-91CE-B4195BDE3A7B}"/>
              </a:ext>
            </a:extLst>
          </p:cNvPr>
          <p:cNvSpPr txBox="1"/>
          <p:nvPr/>
        </p:nvSpPr>
        <p:spPr>
          <a:xfrm>
            <a:off x="1096027" y="6604084"/>
            <a:ext cx="5974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出典： 内閣府ホームページ </a:t>
            </a:r>
            <a:r>
              <a:rPr lang="ja-JP" altLang="en-US" sz="1050" dirty="0">
                <a:latin typeface="+mn-ea"/>
              </a:rPr>
              <a:t>「</a:t>
            </a:r>
            <a:r>
              <a:rPr kumimoji="1" lang="en-US" altLang="ja-JP" sz="1050" dirty="0">
                <a:latin typeface="+mn-ea"/>
              </a:rPr>
              <a:t>Society 5.0</a:t>
            </a:r>
            <a:r>
              <a:rPr kumimoji="1" lang="ja-JP" altLang="en-US" sz="1050" dirty="0">
                <a:latin typeface="+mn-ea"/>
              </a:rPr>
              <a:t>」</a:t>
            </a:r>
            <a:r>
              <a:rPr kumimoji="1" lang="en-US" altLang="ja-JP" sz="1050" dirty="0">
                <a:latin typeface="+mn-ea"/>
              </a:rPr>
              <a:t> </a:t>
            </a:r>
            <a:r>
              <a:rPr kumimoji="1" lang="en-US" altLang="ja-JP" sz="1050" dirty="0">
                <a:latin typeface="+mn-ea"/>
                <a:hlinkClick r:id="rId3"/>
              </a:rPr>
              <a:t>https://www8.cao.go.jp/cstp/society5_0/</a:t>
            </a:r>
            <a:endParaRPr kumimoji="1"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51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157" y="6401746"/>
            <a:ext cx="1301886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D62A58-B6D7-4F05-B1E2-1A09719D03D8}"/>
              </a:ext>
            </a:extLst>
          </p:cNvPr>
          <p:cNvSpPr txBox="1"/>
          <p:nvPr/>
        </p:nvSpPr>
        <p:spPr>
          <a:xfrm>
            <a:off x="5818340" y="6321044"/>
            <a:ext cx="5974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>
                <a:latin typeface="+mn-ea"/>
              </a:rPr>
              <a:t>図の</a:t>
            </a:r>
            <a:r>
              <a:rPr kumimoji="1" lang="ja-JP" altLang="en-US" sz="1050" dirty="0">
                <a:latin typeface="+mn-ea"/>
              </a:rPr>
              <a:t>出典： 内閣府ホームページ </a:t>
            </a:r>
            <a:r>
              <a:rPr lang="ja-JP" altLang="en-US" sz="1050" dirty="0">
                <a:latin typeface="+mn-ea"/>
              </a:rPr>
              <a:t>「</a:t>
            </a:r>
            <a:r>
              <a:rPr kumimoji="1" lang="en-US" altLang="ja-JP" sz="1050" dirty="0">
                <a:latin typeface="+mn-ea"/>
              </a:rPr>
              <a:t>Society 5.0</a:t>
            </a:r>
            <a:r>
              <a:rPr kumimoji="1" lang="ja-JP" altLang="en-US" sz="1050" dirty="0">
                <a:latin typeface="+mn-ea"/>
              </a:rPr>
              <a:t>」</a:t>
            </a:r>
            <a:r>
              <a:rPr kumimoji="1" lang="en-US" altLang="ja-JP" sz="1050" dirty="0">
                <a:latin typeface="+mn-ea"/>
              </a:rPr>
              <a:t> </a:t>
            </a:r>
            <a:r>
              <a:rPr kumimoji="1" lang="en-US" altLang="ja-JP" sz="1050" dirty="0">
                <a:latin typeface="+mn-ea"/>
                <a:hlinkClick r:id="rId2"/>
              </a:rPr>
              <a:t>https://www8.cao.go.jp/cstp/society5_0/</a:t>
            </a:r>
            <a:endParaRPr kumimoji="1" lang="en-US" altLang="ja-JP" sz="1050" dirty="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DBB4E2-C263-4059-8964-FAD6743C6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27" t="24247"/>
          <a:stretch/>
        </p:blipFill>
        <p:spPr>
          <a:xfrm>
            <a:off x="5570161" y="639120"/>
            <a:ext cx="5490270" cy="557976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B51B69-B7AA-4F51-90E8-0397E7FF41BB}"/>
              </a:ext>
            </a:extLst>
          </p:cNvPr>
          <p:cNvSpPr/>
          <p:nvPr/>
        </p:nvSpPr>
        <p:spPr>
          <a:xfrm>
            <a:off x="11205725" y="5722593"/>
            <a:ext cx="136188" cy="35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642882-ACE6-474C-8CCD-3B393790E427}"/>
              </a:ext>
            </a:extLst>
          </p:cNvPr>
          <p:cNvSpPr txBox="1"/>
          <p:nvPr/>
        </p:nvSpPr>
        <p:spPr>
          <a:xfrm>
            <a:off x="1396014" y="364025"/>
            <a:ext cx="289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Society 5.0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D87E8DF-2924-449E-83EB-0D34DEB7E1C1}"/>
              </a:ext>
            </a:extLst>
          </p:cNvPr>
          <p:cNvSpPr/>
          <p:nvPr/>
        </p:nvSpPr>
        <p:spPr>
          <a:xfrm>
            <a:off x="260511" y="1216374"/>
            <a:ext cx="489519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フィジカル空間 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現実の空間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) 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で発生する膨大な情報が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IoT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によりサイバー空間に集積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サイバー空間で蓄積されたビックデータを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等で解析し、現実空間にフィードバックされる。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注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r>
              <a:rPr lang="ja-JP" altLang="en-US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ビッグデータは全てが公開データという訳では無い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1E8BE6-0B21-49D1-88E6-6A5B04BF8EBE}"/>
              </a:ext>
            </a:extLst>
          </p:cNvPr>
          <p:cNvSpPr txBox="1"/>
          <p:nvPr/>
        </p:nvSpPr>
        <p:spPr>
          <a:xfrm>
            <a:off x="323731" y="4014794"/>
            <a:ext cx="48951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今までの情報社会では、人間が情報を解析することで価値が生まれてきた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Society 5.0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では 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IoT</a:t>
            </a:r>
            <a:r>
              <a:rPr lang="ja-JP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ja-JP" sz="1600" dirty="0">
                <a:solidFill>
                  <a:schemeClr val="tx2"/>
                </a:solidFill>
                <a:latin typeface="+mn-ea"/>
              </a:rPr>
              <a:t>(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Internet of Things</a:t>
            </a:r>
            <a:r>
              <a:rPr lang="en-US" altLang="ja-JP" sz="1600" dirty="0">
                <a:solidFill>
                  <a:schemeClr val="tx2"/>
                </a:solidFill>
                <a:latin typeface="+mn-ea"/>
              </a:rPr>
              <a:t>)</a:t>
            </a:r>
            <a:r>
              <a:rPr lang="ja-JP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で全ての人とモノがつながり、様々な知識や情報が共有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rPr>
              <a:t>今までにない新たな価値を生み出すことで、課題を克服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14EBC9B-8C6B-4FCE-AAD8-C039324458D7}"/>
              </a:ext>
            </a:extLst>
          </p:cNvPr>
          <p:cNvSpPr txBox="1"/>
          <p:nvPr/>
        </p:nvSpPr>
        <p:spPr>
          <a:xfrm>
            <a:off x="324955" y="6082517"/>
            <a:ext cx="489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IoT</a:t>
            </a: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マルウェア「</a:t>
            </a:r>
            <a:r>
              <a:rPr kumimoji="1" lang="en-US" altLang="ja-JP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Mirai</a:t>
            </a: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」の脅威がより現実に</a:t>
            </a:r>
          </a:p>
        </p:txBody>
      </p:sp>
    </p:spTree>
    <p:extLst>
      <p:ext uri="{BB962C8B-B14F-4D97-AF65-F5344CB8AC3E}">
        <p14:creationId xmlns:p14="http://schemas.microsoft.com/office/powerpoint/2010/main" val="415027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DFEC7E-C427-487F-8DF2-24165685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80" y="2289163"/>
            <a:ext cx="10913979" cy="1297101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メイリオ" panose="020B0604030504040204" pitchFamily="50" charset="-128"/>
              </a:rPr>
              <a:t>Society 5.0 </a:t>
            </a:r>
            <a:r>
              <a:rPr lang="ja-JP" altLang="en-US" dirty="0">
                <a:ea typeface="メイリオ" panose="020B0604030504040204" pitchFamily="50" charset="-128"/>
              </a:rPr>
              <a:t>を支える基幹技術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8219D2B-718C-46A0-A517-FAF6434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4348-8B6A-49F4-911A-02D48DE0C05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0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2C69B6C-0EA9-440C-AD11-2430A9A9DC6A}"/>
              </a:ext>
            </a:extLst>
          </p:cNvPr>
          <p:cNvSpPr txBox="1"/>
          <p:nvPr/>
        </p:nvSpPr>
        <p:spPr>
          <a:xfrm>
            <a:off x="531779" y="1765911"/>
            <a:ext cx="3573293" cy="8938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tIns="108000" rtlCol="0" anchor="ctr" anchorCtr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+mj-ea"/>
                <a:ea typeface="+mj-ea"/>
              </a:rPr>
              <a:t>LPWA</a:t>
            </a:r>
            <a:endParaRPr kumimoji="1" lang="ja-JP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7BD3A0-413F-4D4D-B778-95C9517EA9CA}"/>
              </a:ext>
            </a:extLst>
          </p:cNvPr>
          <p:cNvSpPr txBox="1"/>
          <p:nvPr/>
        </p:nvSpPr>
        <p:spPr>
          <a:xfrm>
            <a:off x="4332051" y="1751959"/>
            <a:ext cx="3573293" cy="8938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tIns="108000" rtlCol="0" anchor="ctr" anchorCtr="0">
            <a:spAutoFit/>
          </a:bodyPr>
          <a:lstStyle/>
          <a:p>
            <a:pPr algn="ctr"/>
            <a:r>
              <a:rPr lang="en-US" altLang="ja-JP" sz="4800" b="1" dirty="0">
                <a:solidFill>
                  <a:schemeClr val="bg1"/>
                </a:solidFill>
                <a:latin typeface="+mj-ea"/>
                <a:ea typeface="+mj-ea"/>
              </a:rPr>
              <a:t>5G</a:t>
            </a:r>
            <a:endParaRPr kumimoji="1" lang="ja-JP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9F1C40-1A58-4CB1-9B2C-C45CE3AC7AF6}"/>
              </a:ext>
            </a:extLst>
          </p:cNvPr>
          <p:cNvSpPr txBox="1"/>
          <p:nvPr/>
        </p:nvSpPr>
        <p:spPr>
          <a:xfrm>
            <a:off x="8132323" y="1751959"/>
            <a:ext cx="3573293" cy="8938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tIns="108000" rtlCol="0" anchor="ctr" anchorCtr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endParaRPr kumimoji="1" lang="ja-JP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477C35-4473-4555-8455-80A094E65086}"/>
              </a:ext>
            </a:extLst>
          </p:cNvPr>
          <p:cNvSpPr/>
          <p:nvPr/>
        </p:nvSpPr>
        <p:spPr>
          <a:xfrm>
            <a:off x="531779" y="2749685"/>
            <a:ext cx="3573293" cy="256161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                   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3DC883-736B-4708-9A17-481BE974EA03}"/>
              </a:ext>
            </a:extLst>
          </p:cNvPr>
          <p:cNvSpPr txBox="1"/>
          <p:nvPr/>
        </p:nvSpPr>
        <p:spPr>
          <a:xfrm>
            <a:off x="810637" y="3052879"/>
            <a:ext cx="3015575" cy="19851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あらゆるものが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サイバー空間に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つながる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IoT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の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基盤技術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E17898-00F9-4257-91DE-7CF42DE36D84}"/>
              </a:ext>
            </a:extLst>
          </p:cNvPr>
          <p:cNvSpPr/>
          <p:nvPr/>
        </p:nvSpPr>
        <p:spPr>
          <a:xfrm>
            <a:off x="0" y="630738"/>
            <a:ext cx="12191999" cy="844810"/>
          </a:xfrm>
          <a:prstGeom prst="rect">
            <a:avLst/>
          </a:prstGeom>
        </p:spPr>
        <p:txBody>
          <a:bodyPr wrap="square" tIns="180000" bIns="1080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10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Society 5.0 </a:t>
            </a:r>
            <a:r>
              <a:rPr kumimoji="1" lang="ja-JP" altLang="en-US" sz="3600" b="1" i="0" u="none" strike="noStrike" kern="1200" cap="none" spc="10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を支える基幹技術</a:t>
            </a:r>
            <a:endParaRPr kumimoji="1" lang="en-US" altLang="ja-JP" sz="3600" b="1" i="0" u="none" strike="noStrike" kern="1200" cap="none" spc="100" normalizeH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457DD-710B-4D51-BA80-C0DBA6746E72}"/>
              </a:ext>
            </a:extLst>
          </p:cNvPr>
          <p:cNvSpPr/>
          <p:nvPr/>
        </p:nvSpPr>
        <p:spPr>
          <a:xfrm>
            <a:off x="4348263" y="2749685"/>
            <a:ext cx="3573293" cy="256161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                   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3764302-254D-4E71-8516-F4E84503B8D7}"/>
              </a:ext>
            </a:extLst>
          </p:cNvPr>
          <p:cNvSpPr txBox="1"/>
          <p:nvPr/>
        </p:nvSpPr>
        <p:spPr>
          <a:xfrm>
            <a:off x="4446138" y="3469532"/>
            <a:ext cx="3326859" cy="5447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2400" dirty="0">
                <a:solidFill>
                  <a:prstClr val="black"/>
                </a:solidFill>
                <a:latin typeface="+mn-ea"/>
              </a:rPr>
              <a:t>ユーザ端末の通信基盤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721E243-7D21-464C-9801-C4A9EB494F1A}"/>
              </a:ext>
            </a:extLst>
          </p:cNvPr>
          <p:cNvSpPr/>
          <p:nvPr/>
        </p:nvSpPr>
        <p:spPr>
          <a:xfrm>
            <a:off x="8132323" y="2749685"/>
            <a:ext cx="3573293" cy="256161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                   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FF71E19-E703-474B-A751-FEE2D772C00F}"/>
              </a:ext>
            </a:extLst>
          </p:cNvPr>
          <p:cNvSpPr txBox="1"/>
          <p:nvPr/>
        </p:nvSpPr>
        <p:spPr>
          <a:xfrm>
            <a:off x="8255539" y="3052879"/>
            <a:ext cx="3326859" cy="19851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2400" dirty="0">
                <a:latin typeface="+mn-ea"/>
              </a:rPr>
              <a:t>サイバー空間に</a:t>
            </a:r>
            <a:endParaRPr kumimoji="1" lang="en-US" altLang="ja-JP" sz="2400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sz="2400" dirty="0">
                <a:latin typeface="+mn-ea"/>
              </a:rPr>
              <a:t>おけるビックデータ</a:t>
            </a:r>
            <a:endParaRPr kumimoji="1" lang="en-US" altLang="ja-JP" sz="2400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sz="2400" dirty="0">
                <a:latin typeface="+mn-ea"/>
              </a:rPr>
              <a:t>処理として期待</a:t>
            </a:r>
            <a:endParaRPr kumimoji="1" lang="en-US" altLang="ja-JP" sz="2400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sz="2400" dirty="0">
                <a:latin typeface="+mn-ea"/>
              </a:rPr>
              <a:t>されている認識技術</a:t>
            </a:r>
          </a:p>
        </p:txBody>
      </p:sp>
    </p:spTree>
    <p:extLst>
      <p:ext uri="{BB962C8B-B14F-4D97-AF65-F5344CB8AC3E}">
        <p14:creationId xmlns:p14="http://schemas.microsoft.com/office/powerpoint/2010/main" val="298966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2C69B6C-0EA9-440C-AD11-2430A9A9DC6A}"/>
              </a:ext>
            </a:extLst>
          </p:cNvPr>
          <p:cNvSpPr txBox="1"/>
          <p:nvPr/>
        </p:nvSpPr>
        <p:spPr>
          <a:xfrm>
            <a:off x="531779" y="187160"/>
            <a:ext cx="11083046" cy="13863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tIns="108000" rtlCol="0" anchor="ctr" anchorCtr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+mj-ea"/>
                <a:ea typeface="+mj-ea"/>
              </a:rPr>
              <a:t>LPWA</a:t>
            </a:r>
          </a:p>
          <a:p>
            <a:pPr algn="ctr"/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(Low Power Wide Area)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477C35-4473-4555-8455-80A094E65086}"/>
              </a:ext>
            </a:extLst>
          </p:cNvPr>
          <p:cNvSpPr/>
          <p:nvPr/>
        </p:nvSpPr>
        <p:spPr>
          <a:xfrm>
            <a:off x="531777" y="1709803"/>
            <a:ext cx="11134929" cy="4691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                   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3DC883-736B-4708-9A17-481BE974EA03}"/>
              </a:ext>
            </a:extLst>
          </p:cNvPr>
          <p:cNvSpPr txBox="1"/>
          <p:nvPr/>
        </p:nvSpPr>
        <p:spPr>
          <a:xfrm>
            <a:off x="797667" y="1931513"/>
            <a:ext cx="10596665" cy="2292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乾電池や太陽光で動作できる低消費電力でありながら、従来とは比較にならない位遠くまで通信できる無線技術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その代わりに、通信速度は遅い（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秒間に数十文字程度）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IoT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の基盤技術として注目されている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E35DF3-6BBF-41C3-9295-030CDB2C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851" y="4210656"/>
            <a:ext cx="8874295" cy="210037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6B9CF11-55AC-4529-BCD7-5D78C1526E16}"/>
              </a:ext>
            </a:extLst>
          </p:cNvPr>
          <p:cNvSpPr txBox="1"/>
          <p:nvPr/>
        </p:nvSpPr>
        <p:spPr>
          <a:xfrm>
            <a:off x="1769765" y="6485678"/>
            <a:ext cx="9360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+mn-ea"/>
              </a:rPr>
              <a:t>図</a:t>
            </a:r>
            <a:r>
              <a:rPr lang="ja-JP" altLang="en-US" sz="1050" dirty="0">
                <a:latin typeface="+mn-ea"/>
              </a:rPr>
              <a:t>の</a:t>
            </a:r>
            <a:r>
              <a:rPr kumimoji="1" lang="ja-JP" altLang="en-US" sz="1050" dirty="0">
                <a:latin typeface="+mn-ea"/>
              </a:rPr>
              <a:t>出典： </a:t>
            </a:r>
            <a:r>
              <a:rPr kumimoji="1" lang="ja-JP" altLang="en-US" sz="1050" dirty="0">
                <a:latin typeface="+mn-ea"/>
                <a:hlinkClick r:id="rId3"/>
              </a:rPr>
              <a:t>総務省 </a:t>
            </a:r>
            <a:r>
              <a:rPr kumimoji="1" lang="en-US" altLang="ja-JP" sz="1050" dirty="0">
                <a:latin typeface="+mn-ea"/>
                <a:hlinkClick r:id="rId3"/>
              </a:rPr>
              <a:t>IoT</a:t>
            </a:r>
            <a:r>
              <a:rPr kumimoji="1" lang="ja-JP" altLang="en-US" sz="1050" dirty="0">
                <a:latin typeface="+mn-ea"/>
                <a:hlinkClick r:id="rId3"/>
              </a:rPr>
              <a:t>機器等適正利用</a:t>
            </a:r>
            <a:r>
              <a:rPr lang="ja-JP" altLang="en-US" sz="1050" dirty="0">
                <a:latin typeface="+mn-ea"/>
                <a:hlinkClick r:id="rId3"/>
              </a:rPr>
              <a:t>に係るオンライン講座「</a:t>
            </a:r>
            <a:r>
              <a:rPr lang="en-US" altLang="ja-JP" sz="1050" dirty="0">
                <a:latin typeface="+mn-ea"/>
                <a:hlinkClick r:id="rId3"/>
              </a:rPr>
              <a:t>IoT</a:t>
            </a:r>
            <a:r>
              <a:rPr lang="ja-JP" altLang="en-US" sz="1050" dirty="0">
                <a:latin typeface="+mn-ea"/>
                <a:hlinkClick r:id="rId3"/>
              </a:rPr>
              <a:t>入門</a:t>
            </a:r>
            <a:r>
              <a:rPr lang="en-US" altLang="ja-JP" sz="1050" dirty="0">
                <a:latin typeface="+mn-ea"/>
                <a:hlinkClick r:id="rId3"/>
              </a:rPr>
              <a:t>Web</a:t>
            </a:r>
            <a:r>
              <a:rPr lang="ja-JP" altLang="en-US" sz="1050" dirty="0">
                <a:latin typeface="+mn-ea"/>
                <a:hlinkClick r:id="rId3"/>
              </a:rPr>
              <a:t>講習」</a:t>
            </a:r>
            <a:r>
              <a:rPr lang="ja-JP" altLang="en-US" sz="1050" dirty="0">
                <a:latin typeface="+mn-ea"/>
              </a:rPr>
              <a:t>資料　</a:t>
            </a:r>
            <a:r>
              <a:rPr kumimoji="1" lang="ja-JP" altLang="en-US" sz="1050" dirty="0">
                <a:latin typeface="+mn-ea"/>
              </a:rPr>
              <a:t>　　</a:t>
            </a:r>
            <a:endParaRPr lang="en-US" altLang="ja-JP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937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867F2A-11EF-40D4-AF62-EBADD28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843" y="6401746"/>
            <a:ext cx="2743200" cy="365125"/>
          </a:xfrm>
        </p:spPr>
        <p:txBody>
          <a:bodyPr/>
          <a:lstStyle/>
          <a:p>
            <a:fld id="{2E384348-8B6A-49F4-911A-02D48DE0C054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2C69B6C-0EA9-440C-AD11-2430A9A9DC6A}"/>
              </a:ext>
            </a:extLst>
          </p:cNvPr>
          <p:cNvSpPr txBox="1"/>
          <p:nvPr/>
        </p:nvSpPr>
        <p:spPr>
          <a:xfrm>
            <a:off x="531777" y="187160"/>
            <a:ext cx="11083046" cy="13863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tIns="108000" rtlCol="0" anchor="ctr" anchorCtr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+mj-ea"/>
                <a:ea typeface="+mj-ea"/>
              </a:rPr>
              <a:t>5G</a:t>
            </a:r>
          </a:p>
          <a:p>
            <a:pPr algn="ctr"/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lang="ja-JP" altLang="en-US" sz="3200" dirty="0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ja-JP" sz="3200" dirty="0">
                <a:solidFill>
                  <a:schemeClr val="bg1"/>
                </a:solidFill>
                <a:latin typeface="+mn-ea"/>
              </a:rPr>
              <a:t>5</a:t>
            </a:r>
            <a:r>
              <a:rPr lang="ja-JP" altLang="en-US" sz="3200" dirty="0">
                <a:solidFill>
                  <a:schemeClr val="bg1"/>
                </a:solidFill>
                <a:latin typeface="+mn-ea"/>
              </a:rPr>
              <a:t>世代移動通信システム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477C35-4473-4555-8455-80A094E65086}"/>
              </a:ext>
            </a:extLst>
          </p:cNvPr>
          <p:cNvSpPr/>
          <p:nvPr/>
        </p:nvSpPr>
        <p:spPr>
          <a:xfrm>
            <a:off x="531777" y="1634647"/>
            <a:ext cx="11134929" cy="49603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                   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3DC883-736B-4708-9A17-481BE974EA03}"/>
              </a:ext>
            </a:extLst>
          </p:cNvPr>
          <p:cNvSpPr txBox="1"/>
          <p:nvPr/>
        </p:nvSpPr>
        <p:spPr>
          <a:xfrm>
            <a:off x="850437" y="1702167"/>
            <a:ext cx="10596665" cy="6201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5G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は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4G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の次の通信規格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C1D804-DA3F-433E-BFA4-1F9A1FBF1168}"/>
              </a:ext>
            </a:extLst>
          </p:cNvPr>
          <p:cNvSpPr txBox="1"/>
          <p:nvPr/>
        </p:nvSpPr>
        <p:spPr>
          <a:xfrm>
            <a:off x="2728381" y="2322337"/>
            <a:ext cx="6840776" cy="25833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180000" tIns="108000" rIns="180000" bIns="108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5G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の特徴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高速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　　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20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Gbps</a:t>
            </a:r>
            <a:r>
              <a:rPr kumimoji="1" lang="ja-JP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4G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Gbps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低遅延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　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1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msec</a:t>
            </a:r>
            <a:r>
              <a:rPr kumimoji="1" lang="ja-JP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　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4G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10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～数十</a:t>
            </a:r>
            <a:r>
              <a:rPr kumimoji="1" lang="en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msec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多数接続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１平方キロメートルあたり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100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万台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　　　　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4G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平方キロメートルあたり約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万台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94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1358</Words>
  <Application>Microsoft Office PowerPoint</Application>
  <PresentationFormat>ワイド画面</PresentationFormat>
  <Paragraphs>156</Paragraphs>
  <Slides>26</Slides>
  <Notes>1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(日本語用のフォントを使用)</vt:lpstr>
      <vt:lpstr>メイリオ</vt:lpstr>
      <vt:lpstr>游ゴシック</vt:lpstr>
      <vt:lpstr>Arial</vt:lpstr>
      <vt:lpstr>Calibri</vt:lpstr>
      <vt:lpstr>Office テーマ</vt:lpstr>
      <vt:lpstr>IoTを支える電波の基礎知識</vt:lpstr>
      <vt:lpstr>IoT と Society 5.0</vt:lpstr>
      <vt:lpstr>PowerPoint プレゼンテーション</vt:lpstr>
      <vt:lpstr>PowerPoint プレゼンテーション</vt:lpstr>
      <vt:lpstr>PowerPoint プレゼンテーション</vt:lpstr>
      <vt:lpstr>Society 5.0 を支える基幹技術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IoTの技術関連法制度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講演タイトル</dc:title>
  <dc:creator>Inoue</dc:creator>
  <cp:lastModifiedBy>Inoue</cp:lastModifiedBy>
  <cp:revision>33</cp:revision>
  <dcterms:created xsi:type="dcterms:W3CDTF">2021-10-19T01:35:42Z</dcterms:created>
  <dcterms:modified xsi:type="dcterms:W3CDTF">2022-03-22T08:58:19Z</dcterms:modified>
</cp:coreProperties>
</file>